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sldIdLst>
    <p:sldId id="278" r:id="rId2"/>
    <p:sldId id="279" r:id="rId3"/>
    <p:sldId id="280" r:id="rId4"/>
    <p:sldId id="281" r:id="rId5"/>
    <p:sldId id="284" r:id="rId6"/>
    <p:sldId id="257" r:id="rId7"/>
    <p:sldId id="283" r:id="rId8"/>
    <p:sldId id="288" r:id="rId9"/>
    <p:sldId id="289" r:id="rId10"/>
    <p:sldId id="262" r:id="rId11"/>
    <p:sldId id="263" r:id="rId12"/>
    <p:sldId id="258" r:id="rId13"/>
    <p:sldId id="286" r:id="rId14"/>
    <p:sldId id="277" r:id="rId15"/>
  </p:sldIdLst>
  <p:sldSz cx="12192000" cy="6858000"/>
  <p:notesSz cx="6858000" cy="9144000"/>
  <p:embeddedFontLst>
    <p:embeddedFont>
      <p:font typeface="Archer Bold" pitchFamily="50" charset="0"/>
      <p:regular r:id="rId17"/>
      <p:italic r:id="rId18"/>
    </p:embeddedFont>
    <p:embeddedFont>
      <p:font typeface="Archer Book" panose="02000000000000000000" pitchFamily="50" charset="0"/>
      <p:regular r:id="rId19"/>
      <p:italic r:id="rId20"/>
    </p:embeddedFont>
    <p:embeddedFont>
      <p:font typeface="Archer Semibold" pitchFamily="50" charset="0"/>
      <p:regular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Tahoma bold" panose="020B0804030504040204" pitchFamily="34" charset="0"/>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AB55BC"/>
    <a:srgbClr val="053E52"/>
    <a:srgbClr val="172E57"/>
    <a:srgbClr val="D5DAE9"/>
    <a:srgbClr val="7F25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0482" autoAdjust="0"/>
  </p:normalViewPr>
  <p:slideViewPr>
    <p:cSldViewPr snapToGrid="0">
      <p:cViewPr varScale="1">
        <p:scale>
          <a:sx n="103" d="100"/>
          <a:sy n="103" d="100"/>
        </p:scale>
        <p:origin x="12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87171B-CF59-4CDD-8265-BAE469BF0B60}" type="datetimeFigureOut">
              <a:rPr lang="en-US" smtClean="0"/>
              <a:t>4/12/2021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3E67A2-75FA-4A9C-BB9D-FDA272839BEC}" type="slidenum">
              <a:rPr lang="en-US" smtClean="0"/>
              <a:t>‹#›</a:t>
            </a:fld>
            <a:endParaRPr lang="en-US"/>
          </a:p>
        </p:txBody>
      </p:sp>
    </p:spTree>
    <p:extLst>
      <p:ext uri="{BB962C8B-B14F-4D97-AF65-F5344CB8AC3E}">
        <p14:creationId xmlns:p14="http://schemas.microsoft.com/office/powerpoint/2010/main" val="3887888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3E67A2-75FA-4A9C-BB9D-FDA272839BEC}" type="slidenum">
              <a:rPr lang="en-US" smtClean="0"/>
              <a:t>1</a:t>
            </a:fld>
            <a:endParaRPr lang="en-US"/>
          </a:p>
        </p:txBody>
      </p:sp>
    </p:spTree>
    <p:extLst>
      <p:ext uri="{BB962C8B-B14F-4D97-AF65-F5344CB8AC3E}">
        <p14:creationId xmlns:p14="http://schemas.microsoft.com/office/powerpoint/2010/main" val="2217392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New roads create valuable real estate for commercial businesses, provide the necessary infrastructure and connection for industry, and connect commuters with access to further employment centers, prompting residential development.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All of these types of development create jobs, economic contributions, and tax revenues for the region where the road is located. </a:t>
            </a:r>
          </a:p>
          <a:p>
            <a:endParaRPr lang="en-US" sz="1200" b="0" i="0" u="none" strike="noStrike" kern="1200" baseline="0" dirty="0">
              <a:solidFill>
                <a:schemeClr val="tx1"/>
              </a:solidFill>
              <a:latin typeface="+mn-lt"/>
              <a:ea typeface="+mn-ea"/>
              <a:cs typeface="+mn-cs"/>
            </a:endParaRPr>
          </a:p>
          <a:p>
            <a:r>
              <a:rPr lang="en-US" sz="1200" kern="1200" dirty="0">
                <a:solidFill>
                  <a:schemeClr val="tx1"/>
                </a:solidFill>
                <a:effectLst/>
                <a:latin typeface="+mn-lt"/>
                <a:ea typeface="+mn-ea"/>
                <a:cs typeface="+mn-cs"/>
              </a:rPr>
              <a:t>Historical data demonstrates that every $1 billion of transportation investment in North Carolina supports 14,300 jobs, $10.3 billion in wages, and $10.8 billion in gross state product (ITRE, 2015).</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For this research, our team developed a methodology to quantify the development surrounding road projects that occurred within the state of North Carolina over the time period of 2001 to 2016 and compared that to the development surrounding roads that had not been built or improved over that time period.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 do this,</a:t>
            </a:r>
            <a:r>
              <a:rPr lang="en-US" sz="1200" kern="1200" baseline="0" dirty="0">
                <a:solidFill>
                  <a:schemeClr val="tx1"/>
                </a:solidFill>
                <a:effectLst/>
                <a:latin typeface="+mn-lt"/>
                <a:ea typeface="+mn-ea"/>
                <a:cs typeface="+mn-cs"/>
              </a:rPr>
              <a:t> the research team used Land use and business data to identify the increase in number of businesses, jobs, and square footage of development within one mile of road projects. </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(Click through animations on slide)</a:t>
            </a:r>
          </a:p>
          <a:p>
            <a:pPr lvl="0"/>
            <a:r>
              <a:rPr lang="en-US" sz="1200" kern="1200" baseline="0" dirty="0">
                <a:solidFill>
                  <a:schemeClr val="tx1"/>
                </a:solidFill>
                <a:effectLst/>
                <a:latin typeface="+mn-lt"/>
                <a:ea typeface="+mn-ea"/>
                <a:cs typeface="+mn-cs"/>
              </a:rPr>
              <a:t>This first image shows the land use in 2001 followed by an image from 2016 which shows the connecting interchange between I-440 and I-87 along with the I-87 corridor.  </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The next image shows us the differences between these two time periods and the final image shows us a one-mile buffer around the project (which is probably a conservative estimate of the impacts of the project).</a:t>
            </a:r>
          </a:p>
          <a:p>
            <a:pPr lvl="0"/>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Comparing road segments with a project within the time period of 2001 to 2016 to road segments without projects, roads with projects experienced an additional percent increase of development and firm and jobs growth over the 15-year time period. </a:t>
            </a:r>
            <a:r>
              <a:rPr lang="en-US" sz="1200" b="1" kern="1200" baseline="0" dirty="0">
                <a:solidFill>
                  <a:schemeClr val="tx1"/>
                </a:solidFill>
                <a:effectLst/>
                <a:latin typeface="+mn-lt"/>
                <a:ea typeface="+mn-ea"/>
                <a:cs typeface="+mn-cs"/>
              </a:rPr>
              <a:t>For example, </a:t>
            </a:r>
            <a:r>
              <a:rPr lang="en-US" sz="1200" b="1" i="0" u="none" strike="noStrike" kern="1200" baseline="0" dirty="0">
                <a:solidFill>
                  <a:schemeClr val="tx1"/>
                </a:solidFill>
                <a:latin typeface="+mn-lt"/>
                <a:ea typeface="+mn-ea"/>
                <a:cs typeface="+mn-cs"/>
              </a:rPr>
              <a:t>locations within proximity to NC highway road projects experienced 16 percent more job growth than other NC highways that were not improved.  Similarly, the values for interstates was 47% and was 8% for US highways.</a:t>
            </a:r>
          </a:p>
          <a:p>
            <a:pPr lvl="0"/>
            <a:endParaRPr lang="en-US" sz="1200" kern="1200" baseline="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7F202284-2133-455E-A8BE-3F2DAB8BA513}" type="slidenum">
              <a:rPr lang="en-US" smtClean="0"/>
              <a:t>11</a:t>
            </a:fld>
            <a:endParaRPr lang="en-US"/>
          </a:p>
        </p:txBody>
      </p:sp>
    </p:spTree>
    <p:extLst>
      <p:ext uri="{BB962C8B-B14F-4D97-AF65-F5344CB8AC3E}">
        <p14:creationId xmlns:p14="http://schemas.microsoft.com/office/powerpoint/2010/main" val="42851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going to start off by setting the stage for what you’re going to hear in the upcoming slides – I’m kind of stealing my own thunder, but I want you to look for these themes as we move through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we documented that State and local communities quickly realize significant economic benefits after infrastructure investment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cher Book" panose="02000000000000000000" pitchFamily="50" charset="0"/>
              </a:rPr>
              <a:t>From 2001 to 2016, </a:t>
            </a:r>
            <a:r>
              <a:rPr lang="en-US" sz="1200" dirty="0">
                <a:solidFill>
                  <a:srgbClr val="7F2529"/>
                </a:solidFill>
                <a:latin typeface="Archer Bold" pitchFamily="50" charset="0"/>
              </a:rPr>
              <a:t>locations within proximity to NC highway projects experienced a 35 percent increase in employment, </a:t>
            </a:r>
            <a:r>
              <a:rPr lang="en-US" sz="1200" dirty="0">
                <a:latin typeface="Archer Book" panose="02000000000000000000" pitchFamily="50" charset="0"/>
              </a:rPr>
              <a:t>16 percent more than other NC highways that were not improved</a:t>
            </a:r>
          </a:p>
          <a:p>
            <a:pPr lvl="1"/>
            <a:endParaRPr lang="en-US" sz="400" dirty="0">
              <a:latin typeface="Archer Book" panose="02000000000000000000" pitchFamily="50" charset="0"/>
            </a:endParaRPr>
          </a:p>
          <a:p>
            <a:r>
              <a:rPr lang="en-US" sz="1400" dirty="0">
                <a:latin typeface="Archer Book" panose="02000000000000000000" pitchFamily="50" charset="0"/>
              </a:rPr>
              <a:t>Next, we further explored and summarized the transportation funding environment and showed that North Carolina’s existing </a:t>
            </a:r>
            <a:r>
              <a:rPr lang="en-US" sz="1400" dirty="0">
                <a:solidFill>
                  <a:srgbClr val="7F2529"/>
                </a:solidFill>
                <a:latin typeface="Archer Bold" pitchFamily="50" charset="0"/>
              </a:rPr>
              <a:t>motor fuels tax does not yield sufficient revenue </a:t>
            </a:r>
            <a:r>
              <a:rPr lang="en-US" sz="1400" dirty="0">
                <a:latin typeface="Archer Book" panose="02000000000000000000" pitchFamily="50" charset="0"/>
              </a:rPr>
              <a:t>to meet growing infrastructure demand</a:t>
            </a:r>
          </a:p>
          <a:p>
            <a:pPr lvl="1"/>
            <a:endParaRPr lang="en-US" sz="100" dirty="0">
              <a:latin typeface="Archer Book" panose="02000000000000000000" pitchFamily="50" charset="0"/>
            </a:endParaRPr>
          </a:p>
          <a:p>
            <a:r>
              <a:rPr lang="en-US" sz="1400" dirty="0">
                <a:solidFill>
                  <a:srgbClr val="7F2529"/>
                </a:solidFill>
                <a:latin typeface="Archer Bold" pitchFamily="50" charset="0"/>
              </a:rPr>
              <a:t>Finally, we present a case that revenue diversification is critical </a:t>
            </a:r>
            <a:r>
              <a:rPr lang="en-US" sz="1400" dirty="0">
                <a:latin typeface="Archer Book" panose="02000000000000000000" pitchFamily="50" charset="0"/>
              </a:rPr>
              <a:t>to fund the necessary transportation operation, maintenance, and modernization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53E67A2-75FA-4A9C-BB9D-FDA272839BEC}" type="slidenum">
              <a:rPr lang="en-US" smtClean="0"/>
              <a:t>12</a:t>
            </a:fld>
            <a:endParaRPr lang="en-US"/>
          </a:p>
        </p:txBody>
      </p:sp>
    </p:spTree>
    <p:extLst>
      <p:ext uri="{BB962C8B-B14F-4D97-AF65-F5344CB8AC3E}">
        <p14:creationId xmlns:p14="http://schemas.microsoft.com/office/powerpoint/2010/main" val="2379166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3E67A2-75FA-4A9C-BB9D-FDA272839BEC}" type="slidenum">
              <a:rPr lang="en-US" smtClean="0"/>
              <a:t>13</a:t>
            </a:fld>
            <a:endParaRPr lang="en-US"/>
          </a:p>
        </p:txBody>
      </p:sp>
    </p:spTree>
    <p:extLst>
      <p:ext uri="{BB962C8B-B14F-4D97-AF65-F5344CB8AC3E}">
        <p14:creationId xmlns:p14="http://schemas.microsoft.com/office/powerpoint/2010/main" val="2214317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3E67A2-75FA-4A9C-BB9D-FDA272839BEC}" type="slidenum">
              <a:rPr lang="en-US" smtClean="0"/>
              <a:t>14</a:t>
            </a:fld>
            <a:endParaRPr lang="en-US"/>
          </a:p>
        </p:txBody>
      </p:sp>
    </p:spTree>
    <p:extLst>
      <p:ext uri="{BB962C8B-B14F-4D97-AF65-F5344CB8AC3E}">
        <p14:creationId xmlns:p14="http://schemas.microsoft.com/office/powerpoint/2010/main" val="16178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latin typeface="Archer Book" panose="02000000000000000000" pitchFamily="50" charset="0"/>
            </a:endParaRPr>
          </a:p>
        </p:txBody>
      </p:sp>
      <p:sp>
        <p:nvSpPr>
          <p:cNvPr id="4" name="Slide Number Placeholder 3"/>
          <p:cNvSpPr>
            <a:spLocks noGrp="1"/>
          </p:cNvSpPr>
          <p:nvPr>
            <p:ph type="sldNum" sz="quarter" idx="5"/>
          </p:nvPr>
        </p:nvSpPr>
        <p:spPr/>
        <p:txBody>
          <a:bodyPr/>
          <a:lstStyle/>
          <a:p>
            <a:fld id="{153E67A2-75FA-4A9C-BB9D-FDA272839BEC}" type="slidenum">
              <a:rPr lang="en-US" smtClean="0"/>
              <a:t>2</a:t>
            </a:fld>
            <a:endParaRPr lang="en-US"/>
          </a:p>
        </p:txBody>
      </p:sp>
    </p:spTree>
    <p:extLst>
      <p:ext uri="{BB962C8B-B14F-4D97-AF65-F5344CB8AC3E}">
        <p14:creationId xmlns:p14="http://schemas.microsoft.com/office/powerpoint/2010/main" val="1256645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3E67A2-75FA-4A9C-BB9D-FDA272839BEC}" type="slidenum">
              <a:rPr lang="en-US" smtClean="0"/>
              <a:t>3</a:t>
            </a:fld>
            <a:endParaRPr lang="en-US"/>
          </a:p>
        </p:txBody>
      </p:sp>
    </p:spTree>
    <p:extLst>
      <p:ext uri="{BB962C8B-B14F-4D97-AF65-F5344CB8AC3E}">
        <p14:creationId xmlns:p14="http://schemas.microsoft.com/office/powerpoint/2010/main" val="2171901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565555"/>
              </a:solidFill>
              <a:effectLst/>
              <a:latin typeface="Lucida Grande"/>
            </a:endParaRPr>
          </a:p>
        </p:txBody>
      </p:sp>
      <p:sp>
        <p:nvSpPr>
          <p:cNvPr id="4" name="Slide Number Placeholder 3"/>
          <p:cNvSpPr>
            <a:spLocks noGrp="1"/>
          </p:cNvSpPr>
          <p:nvPr>
            <p:ph type="sldNum" sz="quarter" idx="5"/>
          </p:nvPr>
        </p:nvSpPr>
        <p:spPr/>
        <p:txBody>
          <a:bodyPr/>
          <a:lstStyle/>
          <a:p>
            <a:fld id="{153E67A2-75FA-4A9C-BB9D-FDA272839BEC}" type="slidenum">
              <a:rPr lang="en-US" smtClean="0"/>
              <a:t>4</a:t>
            </a:fld>
            <a:endParaRPr lang="en-US"/>
          </a:p>
        </p:txBody>
      </p:sp>
    </p:spTree>
    <p:extLst>
      <p:ext uri="{BB962C8B-B14F-4D97-AF65-F5344CB8AC3E}">
        <p14:creationId xmlns:p14="http://schemas.microsoft.com/office/powerpoint/2010/main" val="1930778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3E67A2-75FA-4A9C-BB9D-FDA272839BEC}" type="slidenum">
              <a:rPr lang="en-US" smtClean="0"/>
              <a:t>5</a:t>
            </a:fld>
            <a:endParaRPr lang="en-US"/>
          </a:p>
        </p:txBody>
      </p:sp>
    </p:spTree>
    <p:extLst>
      <p:ext uri="{BB962C8B-B14F-4D97-AF65-F5344CB8AC3E}">
        <p14:creationId xmlns:p14="http://schemas.microsoft.com/office/powerpoint/2010/main" val="218623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latin typeface="Archer Book" panose="02000000000000000000" pitchFamily="50" charset="0"/>
            </a:endParaRPr>
          </a:p>
        </p:txBody>
      </p:sp>
      <p:sp>
        <p:nvSpPr>
          <p:cNvPr id="4" name="Slide Number Placeholder 3"/>
          <p:cNvSpPr>
            <a:spLocks noGrp="1"/>
          </p:cNvSpPr>
          <p:nvPr>
            <p:ph type="sldNum" sz="quarter" idx="5"/>
          </p:nvPr>
        </p:nvSpPr>
        <p:spPr/>
        <p:txBody>
          <a:bodyPr/>
          <a:lstStyle/>
          <a:p>
            <a:fld id="{153E67A2-75FA-4A9C-BB9D-FDA272839BEC}" type="slidenum">
              <a:rPr lang="en-US" smtClean="0"/>
              <a:t>6</a:t>
            </a:fld>
            <a:endParaRPr lang="en-US"/>
          </a:p>
        </p:txBody>
      </p:sp>
    </p:spTree>
    <p:extLst>
      <p:ext uri="{BB962C8B-B14F-4D97-AF65-F5344CB8AC3E}">
        <p14:creationId xmlns:p14="http://schemas.microsoft.com/office/powerpoint/2010/main" val="2261538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3E67A2-75FA-4A9C-BB9D-FDA272839BEC}" type="slidenum">
              <a:rPr lang="en-US" smtClean="0"/>
              <a:t>7</a:t>
            </a:fld>
            <a:endParaRPr lang="en-US"/>
          </a:p>
        </p:txBody>
      </p:sp>
    </p:spTree>
    <p:extLst>
      <p:ext uri="{BB962C8B-B14F-4D97-AF65-F5344CB8AC3E}">
        <p14:creationId xmlns:p14="http://schemas.microsoft.com/office/powerpoint/2010/main" val="8197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02284-2133-455E-A8BE-3F2DAB8BA513}" type="slidenum">
              <a:rPr lang="en-US" smtClean="0"/>
              <a:t>8</a:t>
            </a:fld>
            <a:endParaRPr lang="en-US"/>
          </a:p>
        </p:txBody>
      </p:sp>
    </p:spTree>
    <p:extLst>
      <p:ext uri="{BB962C8B-B14F-4D97-AF65-F5344CB8AC3E}">
        <p14:creationId xmlns:p14="http://schemas.microsoft.com/office/powerpoint/2010/main" val="1115790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202284-2133-455E-A8BE-3F2DAB8BA513}" type="slidenum">
              <a:rPr lang="en-US" smtClean="0"/>
              <a:t>10</a:t>
            </a:fld>
            <a:endParaRPr lang="en-US"/>
          </a:p>
        </p:txBody>
      </p:sp>
    </p:spTree>
    <p:extLst>
      <p:ext uri="{BB962C8B-B14F-4D97-AF65-F5344CB8AC3E}">
        <p14:creationId xmlns:p14="http://schemas.microsoft.com/office/powerpoint/2010/main" val="1528492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28759-16A1-43FA-9E74-9CBB5BAC79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80CA41-1B9D-4C66-9CDA-0C6A296260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E3C263-60E2-4C84-9521-602F47FDAC05}"/>
              </a:ext>
            </a:extLst>
          </p:cNvPr>
          <p:cNvSpPr>
            <a:spLocks noGrp="1"/>
          </p:cNvSpPr>
          <p:nvPr>
            <p:ph type="dt" sz="half" idx="10"/>
          </p:nvPr>
        </p:nvSpPr>
        <p:spPr/>
        <p:txBody>
          <a:bodyPr/>
          <a:lstStyle/>
          <a:p>
            <a:fld id="{E092AA31-87BD-4C51-A615-19A6EB507CA6}" type="datetimeFigureOut">
              <a:rPr lang="en-US" smtClean="0"/>
              <a:t>4/12/2021</a:t>
            </a:fld>
            <a:endParaRPr lang="en-US"/>
          </a:p>
        </p:txBody>
      </p:sp>
      <p:sp>
        <p:nvSpPr>
          <p:cNvPr id="5" name="Footer Placeholder 4">
            <a:extLst>
              <a:ext uri="{FF2B5EF4-FFF2-40B4-BE49-F238E27FC236}">
                <a16:creationId xmlns:a16="http://schemas.microsoft.com/office/drawing/2014/main" id="{85D030DD-F09C-4948-B3C7-C18A3B239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8DD743-0446-4E0F-B511-084CFB9C1D94}"/>
              </a:ext>
            </a:extLst>
          </p:cNvPr>
          <p:cNvSpPr>
            <a:spLocks noGrp="1"/>
          </p:cNvSpPr>
          <p:nvPr>
            <p:ph type="sldNum" sz="quarter" idx="12"/>
          </p:nvPr>
        </p:nvSpPr>
        <p:spPr/>
        <p:txBody>
          <a:bodyPr/>
          <a:lstStyle/>
          <a:p>
            <a:fld id="{9AD6A5A4-D88D-4F0A-B4BC-F4CAC2F3D5DC}" type="slidenum">
              <a:rPr lang="en-US" smtClean="0"/>
              <a:t>‹#›</a:t>
            </a:fld>
            <a:endParaRPr lang="en-US"/>
          </a:p>
        </p:txBody>
      </p:sp>
    </p:spTree>
    <p:extLst>
      <p:ext uri="{BB962C8B-B14F-4D97-AF65-F5344CB8AC3E}">
        <p14:creationId xmlns:p14="http://schemas.microsoft.com/office/powerpoint/2010/main" val="350066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D6BA0-7151-42C6-B6C8-46DE5BCB76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2D3B2B-5627-4960-9529-F9D9D0F5D7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D62653-329C-49BF-BCB4-4494BA268739}"/>
              </a:ext>
            </a:extLst>
          </p:cNvPr>
          <p:cNvSpPr>
            <a:spLocks noGrp="1"/>
          </p:cNvSpPr>
          <p:nvPr>
            <p:ph type="dt" sz="half" idx="10"/>
          </p:nvPr>
        </p:nvSpPr>
        <p:spPr/>
        <p:txBody>
          <a:bodyPr/>
          <a:lstStyle/>
          <a:p>
            <a:fld id="{E092AA31-87BD-4C51-A615-19A6EB507CA6}" type="datetimeFigureOut">
              <a:rPr lang="en-US" smtClean="0"/>
              <a:t>4/12/2021</a:t>
            </a:fld>
            <a:endParaRPr lang="en-US"/>
          </a:p>
        </p:txBody>
      </p:sp>
      <p:sp>
        <p:nvSpPr>
          <p:cNvPr id="5" name="Footer Placeholder 4">
            <a:extLst>
              <a:ext uri="{FF2B5EF4-FFF2-40B4-BE49-F238E27FC236}">
                <a16:creationId xmlns:a16="http://schemas.microsoft.com/office/drawing/2014/main" id="{D7E35FE1-D235-49AD-9BD8-C6C60146E6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BE3479-3750-42B8-B0A3-B919487F1DC3}"/>
              </a:ext>
            </a:extLst>
          </p:cNvPr>
          <p:cNvSpPr>
            <a:spLocks noGrp="1"/>
          </p:cNvSpPr>
          <p:nvPr>
            <p:ph type="sldNum" sz="quarter" idx="12"/>
          </p:nvPr>
        </p:nvSpPr>
        <p:spPr/>
        <p:txBody>
          <a:bodyPr/>
          <a:lstStyle/>
          <a:p>
            <a:fld id="{9AD6A5A4-D88D-4F0A-B4BC-F4CAC2F3D5DC}" type="slidenum">
              <a:rPr lang="en-US" smtClean="0"/>
              <a:t>‹#›</a:t>
            </a:fld>
            <a:endParaRPr lang="en-US"/>
          </a:p>
        </p:txBody>
      </p:sp>
    </p:spTree>
    <p:extLst>
      <p:ext uri="{BB962C8B-B14F-4D97-AF65-F5344CB8AC3E}">
        <p14:creationId xmlns:p14="http://schemas.microsoft.com/office/powerpoint/2010/main" val="3711773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C37C9E-92A1-465D-A969-CC7A29F976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204447-F87F-49E3-865A-4B8E2082C8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84E04-DEEC-4EB7-BC6B-3FC814F93C62}"/>
              </a:ext>
            </a:extLst>
          </p:cNvPr>
          <p:cNvSpPr>
            <a:spLocks noGrp="1"/>
          </p:cNvSpPr>
          <p:nvPr>
            <p:ph type="dt" sz="half" idx="10"/>
          </p:nvPr>
        </p:nvSpPr>
        <p:spPr/>
        <p:txBody>
          <a:bodyPr/>
          <a:lstStyle/>
          <a:p>
            <a:fld id="{E092AA31-87BD-4C51-A615-19A6EB507CA6}" type="datetimeFigureOut">
              <a:rPr lang="en-US" smtClean="0"/>
              <a:t>4/12/2021</a:t>
            </a:fld>
            <a:endParaRPr lang="en-US"/>
          </a:p>
        </p:txBody>
      </p:sp>
      <p:sp>
        <p:nvSpPr>
          <p:cNvPr id="5" name="Footer Placeholder 4">
            <a:extLst>
              <a:ext uri="{FF2B5EF4-FFF2-40B4-BE49-F238E27FC236}">
                <a16:creationId xmlns:a16="http://schemas.microsoft.com/office/drawing/2014/main" id="{035DE4A3-E906-4CB5-9433-364D31A0F0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C471C-9DD4-4D35-B0F1-6F14E38BB33B}"/>
              </a:ext>
            </a:extLst>
          </p:cNvPr>
          <p:cNvSpPr>
            <a:spLocks noGrp="1"/>
          </p:cNvSpPr>
          <p:nvPr>
            <p:ph type="sldNum" sz="quarter" idx="12"/>
          </p:nvPr>
        </p:nvSpPr>
        <p:spPr/>
        <p:txBody>
          <a:bodyPr/>
          <a:lstStyle/>
          <a:p>
            <a:fld id="{9AD6A5A4-D88D-4F0A-B4BC-F4CAC2F3D5DC}" type="slidenum">
              <a:rPr lang="en-US" smtClean="0"/>
              <a:t>‹#›</a:t>
            </a:fld>
            <a:endParaRPr lang="en-US"/>
          </a:p>
        </p:txBody>
      </p:sp>
    </p:spTree>
    <p:extLst>
      <p:ext uri="{BB962C8B-B14F-4D97-AF65-F5344CB8AC3E}">
        <p14:creationId xmlns:p14="http://schemas.microsoft.com/office/powerpoint/2010/main" val="2891385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4BF4A-567C-4C83-8AF1-BD82AFA8DC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1352B5-2930-4A3F-A630-3428F12B8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18286-5649-4F08-8F35-0A01CE118169}"/>
              </a:ext>
            </a:extLst>
          </p:cNvPr>
          <p:cNvSpPr>
            <a:spLocks noGrp="1"/>
          </p:cNvSpPr>
          <p:nvPr>
            <p:ph type="dt" sz="half" idx="10"/>
          </p:nvPr>
        </p:nvSpPr>
        <p:spPr/>
        <p:txBody>
          <a:bodyPr/>
          <a:lstStyle/>
          <a:p>
            <a:fld id="{E092AA31-87BD-4C51-A615-19A6EB507CA6}" type="datetimeFigureOut">
              <a:rPr lang="en-US" smtClean="0"/>
              <a:t>4/12/2021</a:t>
            </a:fld>
            <a:endParaRPr lang="en-US"/>
          </a:p>
        </p:txBody>
      </p:sp>
      <p:sp>
        <p:nvSpPr>
          <p:cNvPr id="5" name="Footer Placeholder 4">
            <a:extLst>
              <a:ext uri="{FF2B5EF4-FFF2-40B4-BE49-F238E27FC236}">
                <a16:creationId xmlns:a16="http://schemas.microsoft.com/office/drawing/2014/main" id="{65D8C2FF-4F24-4F02-97C7-060E4352E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7F476-DDF7-4DD2-BE09-7414248D4239}"/>
              </a:ext>
            </a:extLst>
          </p:cNvPr>
          <p:cNvSpPr>
            <a:spLocks noGrp="1"/>
          </p:cNvSpPr>
          <p:nvPr>
            <p:ph type="sldNum" sz="quarter" idx="12"/>
          </p:nvPr>
        </p:nvSpPr>
        <p:spPr/>
        <p:txBody>
          <a:bodyPr/>
          <a:lstStyle/>
          <a:p>
            <a:fld id="{9AD6A5A4-D88D-4F0A-B4BC-F4CAC2F3D5DC}" type="slidenum">
              <a:rPr lang="en-US" smtClean="0"/>
              <a:t>‹#›</a:t>
            </a:fld>
            <a:endParaRPr lang="en-US"/>
          </a:p>
        </p:txBody>
      </p:sp>
    </p:spTree>
    <p:extLst>
      <p:ext uri="{BB962C8B-B14F-4D97-AF65-F5344CB8AC3E}">
        <p14:creationId xmlns:p14="http://schemas.microsoft.com/office/powerpoint/2010/main" val="1711559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AFA46-E637-492C-A584-1DB26806E2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A96F33-4ECD-49DB-9044-F9A4CB5B27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2619B6-51A9-4B83-898D-BC12ED4104CA}"/>
              </a:ext>
            </a:extLst>
          </p:cNvPr>
          <p:cNvSpPr>
            <a:spLocks noGrp="1"/>
          </p:cNvSpPr>
          <p:nvPr>
            <p:ph type="dt" sz="half" idx="10"/>
          </p:nvPr>
        </p:nvSpPr>
        <p:spPr/>
        <p:txBody>
          <a:bodyPr/>
          <a:lstStyle/>
          <a:p>
            <a:fld id="{E092AA31-87BD-4C51-A615-19A6EB507CA6}" type="datetimeFigureOut">
              <a:rPr lang="en-US" smtClean="0"/>
              <a:t>4/12/2021</a:t>
            </a:fld>
            <a:endParaRPr lang="en-US"/>
          </a:p>
        </p:txBody>
      </p:sp>
      <p:sp>
        <p:nvSpPr>
          <p:cNvPr id="5" name="Footer Placeholder 4">
            <a:extLst>
              <a:ext uri="{FF2B5EF4-FFF2-40B4-BE49-F238E27FC236}">
                <a16:creationId xmlns:a16="http://schemas.microsoft.com/office/drawing/2014/main" id="{F6B5B1A2-9E79-4DE7-9D1C-69B635897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9D003-D6A9-4C8E-BA2F-9627D8055CE3}"/>
              </a:ext>
            </a:extLst>
          </p:cNvPr>
          <p:cNvSpPr>
            <a:spLocks noGrp="1"/>
          </p:cNvSpPr>
          <p:nvPr>
            <p:ph type="sldNum" sz="quarter" idx="12"/>
          </p:nvPr>
        </p:nvSpPr>
        <p:spPr/>
        <p:txBody>
          <a:bodyPr/>
          <a:lstStyle/>
          <a:p>
            <a:fld id="{9AD6A5A4-D88D-4F0A-B4BC-F4CAC2F3D5DC}" type="slidenum">
              <a:rPr lang="en-US" smtClean="0"/>
              <a:t>‹#›</a:t>
            </a:fld>
            <a:endParaRPr lang="en-US"/>
          </a:p>
        </p:txBody>
      </p:sp>
    </p:spTree>
    <p:extLst>
      <p:ext uri="{BB962C8B-B14F-4D97-AF65-F5344CB8AC3E}">
        <p14:creationId xmlns:p14="http://schemas.microsoft.com/office/powerpoint/2010/main" val="1674013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5613C-6D96-46C8-84F8-B3204C2643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E1AC5-C24F-4F45-9546-0BA4A9E945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70B621-41A0-4A05-ACBD-EC653B1EBF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1CB991-8680-4428-9183-D603F4C5C6FC}"/>
              </a:ext>
            </a:extLst>
          </p:cNvPr>
          <p:cNvSpPr>
            <a:spLocks noGrp="1"/>
          </p:cNvSpPr>
          <p:nvPr>
            <p:ph type="dt" sz="half" idx="10"/>
          </p:nvPr>
        </p:nvSpPr>
        <p:spPr/>
        <p:txBody>
          <a:bodyPr/>
          <a:lstStyle/>
          <a:p>
            <a:fld id="{E092AA31-87BD-4C51-A615-19A6EB507CA6}" type="datetimeFigureOut">
              <a:rPr lang="en-US" smtClean="0"/>
              <a:t>4/12/2021</a:t>
            </a:fld>
            <a:endParaRPr lang="en-US"/>
          </a:p>
        </p:txBody>
      </p:sp>
      <p:sp>
        <p:nvSpPr>
          <p:cNvPr id="6" name="Footer Placeholder 5">
            <a:extLst>
              <a:ext uri="{FF2B5EF4-FFF2-40B4-BE49-F238E27FC236}">
                <a16:creationId xmlns:a16="http://schemas.microsoft.com/office/drawing/2014/main" id="{C35DAE40-8CA9-431E-946A-8233561252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41F2C4-C754-4849-91E4-3132F895ADDB}"/>
              </a:ext>
            </a:extLst>
          </p:cNvPr>
          <p:cNvSpPr>
            <a:spLocks noGrp="1"/>
          </p:cNvSpPr>
          <p:nvPr>
            <p:ph type="sldNum" sz="quarter" idx="12"/>
          </p:nvPr>
        </p:nvSpPr>
        <p:spPr/>
        <p:txBody>
          <a:bodyPr/>
          <a:lstStyle/>
          <a:p>
            <a:fld id="{9AD6A5A4-D88D-4F0A-B4BC-F4CAC2F3D5DC}" type="slidenum">
              <a:rPr lang="en-US" smtClean="0"/>
              <a:t>‹#›</a:t>
            </a:fld>
            <a:endParaRPr lang="en-US"/>
          </a:p>
        </p:txBody>
      </p:sp>
    </p:spTree>
    <p:extLst>
      <p:ext uri="{BB962C8B-B14F-4D97-AF65-F5344CB8AC3E}">
        <p14:creationId xmlns:p14="http://schemas.microsoft.com/office/powerpoint/2010/main" val="3968935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5D7C-27E4-48C3-826D-FBB2516B85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670D7C-0C01-4870-B1FF-7B191DB917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D26695-20D5-48DF-96B1-79AFF246E2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2DF038-3783-40B2-8DDC-2909D2F0C8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278122-A3FD-43F6-9959-736CB05DF9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6ABBFE-7E08-47CE-8FF9-11E6A2E3427B}"/>
              </a:ext>
            </a:extLst>
          </p:cNvPr>
          <p:cNvSpPr>
            <a:spLocks noGrp="1"/>
          </p:cNvSpPr>
          <p:nvPr>
            <p:ph type="dt" sz="half" idx="10"/>
          </p:nvPr>
        </p:nvSpPr>
        <p:spPr/>
        <p:txBody>
          <a:bodyPr/>
          <a:lstStyle/>
          <a:p>
            <a:fld id="{E092AA31-87BD-4C51-A615-19A6EB507CA6}" type="datetimeFigureOut">
              <a:rPr lang="en-US" smtClean="0"/>
              <a:t>4/12/2021</a:t>
            </a:fld>
            <a:endParaRPr lang="en-US"/>
          </a:p>
        </p:txBody>
      </p:sp>
      <p:sp>
        <p:nvSpPr>
          <p:cNvPr id="8" name="Footer Placeholder 7">
            <a:extLst>
              <a:ext uri="{FF2B5EF4-FFF2-40B4-BE49-F238E27FC236}">
                <a16:creationId xmlns:a16="http://schemas.microsoft.com/office/drawing/2014/main" id="{53477B99-404D-429D-8F16-090A37EC2E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055E40-6B1E-4F81-8EDA-04E76E5A7F42}"/>
              </a:ext>
            </a:extLst>
          </p:cNvPr>
          <p:cNvSpPr>
            <a:spLocks noGrp="1"/>
          </p:cNvSpPr>
          <p:nvPr>
            <p:ph type="sldNum" sz="quarter" idx="12"/>
          </p:nvPr>
        </p:nvSpPr>
        <p:spPr/>
        <p:txBody>
          <a:bodyPr/>
          <a:lstStyle/>
          <a:p>
            <a:fld id="{9AD6A5A4-D88D-4F0A-B4BC-F4CAC2F3D5DC}" type="slidenum">
              <a:rPr lang="en-US" smtClean="0"/>
              <a:t>‹#›</a:t>
            </a:fld>
            <a:endParaRPr lang="en-US"/>
          </a:p>
        </p:txBody>
      </p:sp>
    </p:spTree>
    <p:extLst>
      <p:ext uri="{BB962C8B-B14F-4D97-AF65-F5344CB8AC3E}">
        <p14:creationId xmlns:p14="http://schemas.microsoft.com/office/powerpoint/2010/main" val="4010360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17CB-9600-4A12-8052-E5F4EDB985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9CBD08-FEFF-40CF-B08C-A344A2C95A7B}"/>
              </a:ext>
            </a:extLst>
          </p:cNvPr>
          <p:cNvSpPr>
            <a:spLocks noGrp="1"/>
          </p:cNvSpPr>
          <p:nvPr>
            <p:ph type="dt" sz="half" idx="10"/>
          </p:nvPr>
        </p:nvSpPr>
        <p:spPr/>
        <p:txBody>
          <a:bodyPr/>
          <a:lstStyle/>
          <a:p>
            <a:fld id="{E092AA31-87BD-4C51-A615-19A6EB507CA6}" type="datetimeFigureOut">
              <a:rPr lang="en-US" smtClean="0"/>
              <a:t>4/12/2021</a:t>
            </a:fld>
            <a:endParaRPr lang="en-US"/>
          </a:p>
        </p:txBody>
      </p:sp>
      <p:sp>
        <p:nvSpPr>
          <p:cNvPr id="4" name="Footer Placeholder 3">
            <a:extLst>
              <a:ext uri="{FF2B5EF4-FFF2-40B4-BE49-F238E27FC236}">
                <a16:creationId xmlns:a16="http://schemas.microsoft.com/office/drawing/2014/main" id="{09BD07E6-C083-4640-A35E-A5EFD8108D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CAB1BA-2859-4DE1-9F49-F4175484A2BC}"/>
              </a:ext>
            </a:extLst>
          </p:cNvPr>
          <p:cNvSpPr>
            <a:spLocks noGrp="1"/>
          </p:cNvSpPr>
          <p:nvPr>
            <p:ph type="sldNum" sz="quarter" idx="12"/>
          </p:nvPr>
        </p:nvSpPr>
        <p:spPr/>
        <p:txBody>
          <a:bodyPr/>
          <a:lstStyle/>
          <a:p>
            <a:fld id="{9AD6A5A4-D88D-4F0A-B4BC-F4CAC2F3D5DC}" type="slidenum">
              <a:rPr lang="en-US" smtClean="0"/>
              <a:t>‹#›</a:t>
            </a:fld>
            <a:endParaRPr lang="en-US"/>
          </a:p>
        </p:txBody>
      </p:sp>
    </p:spTree>
    <p:extLst>
      <p:ext uri="{BB962C8B-B14F-4D97-AF65-F5344CB8AC3E}">
        <p14:creationId xmlns:p14="http://schemas.microsoft.com/office/powerpoint/2010/main" val="2329328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65D845-13DB-488D-B040-53EC5302E630}"/>
              </a:ext>
            </a:extLst>
          </p:cNvPr>
          <p:cNvSpPr>
            <a:spLocks noGrp="1"/>
          </p:cNvSpPr>
          <p:nvPr>
            <p:ph type="dt" sz="half" idx="10"/>
          </p:nvPr>
        </p:nvSpPr>
        <p:spPr/>
        <p:txBody>
          <a:bodyPr/>
          <a:lstStyle/>
          <a:p>
            <a:fld id="{E092AA31-87BD-4C51-A615-19A6EB507CA6}" type="datetimeFigureOut">
              <a:rPr lang="en-US" smtClean="0"/>
              <a:t>4/12/2021</a:t>
            </a:fld>
            <a:endParaRPr lang="en-US"/>
          </a:p>
        </p:txBody>
      </p:sp>
      <p:sp>
        <p:nvSpPr>
          <p:cNvPr id="3" name="Footer Placeholder 2">
            <a:extLst>
              <a:ext uri="{FF2B5EF4-FFF2-40B4-BE49-F238E27FC236}">
                <a16:creationId xmlns:a16="http://schemas.microsoft.com/office/drawing/2014/main" id="{BFDCC28D-7EA4-4C93-A210-EB70AC1152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EF91F6-33A3-4D19-B9EF-B0F0574C6776}"/>
              </a:ext>
            </a:extLst>
          </p:cNvPr>
          <p:cNvSpPr>
            <a:spLocks noGrp="1"/>
          </p:cNvSpPr>
          <p:nvPr>
            <p:ph type="sldNum" sz="quarter" idx="12"/>
          </p:nvPr>
        </p:nvSpPr>
        <p:spPr/>
        <p:txBody>
          <a:bodyPr/>
          <a:lstStyle/>
          <a:p>
            <a:fld id="{9AD6A5A4-D88D-4F0A-B4BC-F4CAC2F3D5DC}" type="slidenum">
              <a:rPr lang="en-US" smtClean="0"/>
              <a:t>‹#›</a:t>
            </a:fld>
            <a:endParaRPr lang="en-US"/>
          </a:p>
        </p:txBody>
      </p:sp>
    </p:spTree>
    <p:extLst>
      <p:ext uri="{BB962C8B-B14F-4D97-AF65-F5344CB8AC3E}">
        <p14:creationId xmlns:p14="http://schemas.microsoft.com/office/powerpoint/2010/main" val="3822926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5942A-E954-4E60-A40B-755C6DD6C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5D052A-2BB0-4564-8E02-70732263D7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73A9CC-D240-472F-8A2A-0A59554744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76EABD-B0AB-4938-9F8A-D89A21FE30D8}"/>
              </a:ext>
            </a:extLst>
          </p:cNvPr>
          <p:cNvSpPr>
            <a:spLocks noGrp="1"/>
          </p:cNvSpPr>
          <p:nvPr>
            <p:ph type="dt" sz="half" idx="10"/>
          </p:nvPr>
        </p:nvSpPr>
        <p:spPr/>
        <p:txBody>
          <a:bodyPr/>
          <a:lstStyle/>
          <a:p>
            <a:fld id="{E092AA31-87BD-4C51-A615-19A6EB507CA6}" type="datetimeFigureOut">
              <a:rPr lang="en-US" smtClean="0"/>
              <a:t>4/12/2021</a:t>
            </a:fld>
            <a:endParaRPr lang="en-US"/>
          </a:p>
        </p:txBody>
      </p:sp>
      <p:sp>
        <p:nvSpPr>
          <p:cNvPr id="6" name="Footer Placeholder 5">
            <a:extLst>
              <a:ext uri="{FF2B5EF4-FFF2-40B4-BE49-F238E27FC236}">
                <a16:creationId xmlns:a16="http://schemas.microsoft.com/office/drawing/2014/main" id="{62E3F478-88A4-436A-ADD1-EAD4485C1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2FCC72-C390-4074-96DF-A876540C514E}"/>
              </a:ext>
            </a:extLst>
          </p:cNvPr>
          <p:cNvSpPr>
            <a:spLocks noGrp="1"/>
          </p:cNvSpPr>
          <p:nvPr>
            <p:ph type="sldNum" sz="quarter" idx="12"/>
          </p:nvPr>
        </p:nvSpPr>
        <p:spPr/>
        <p:txBody>
          <a:bodyPr/>
          <a:lstStyle/>
          <a:p>
            <a:fld id="{9AD6A5A4-D88D-4F0A-B4BC-F4CAC2F3D5DC}" type="slidenum">
              <a:rPr lang="en-US" smtClean="0"/>
              <a:t>‹#›</a:t>
            </a:fld>
            <a:endParaRPr lang="en-US"/>
          </a:p>
        </p:txBody>
      </p:sp>
    </p:spTree>
    <p:extLst>
      <p:ext uri="{BB962C8B-B14F-4D97-AF65-F5344CB8AC3E}">
        <p14:creationId xmlns:p14="http://schemas.microsoft.com/office/powerpoint/2010/main" val="90149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C7CB1-FAAE-4552-9649-AF833F42BC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66C6BE-DFF6-4B85-B629-DFF98B39C7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822E57-6399-4A61-96CD-B8814F57D3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125F7-5B2A-4FFF-933D-3F16CFF65D80}"/>
              </a:ext>
            </a:extLst>
          </p:cNvPr>
          <p:cNvSpPr>
            <a:spLocks noGrp="1"/>
          </p:cNvSpPr>
          <p:nvPr>
            <p:ph type="dt" sz="half" idx="10"/>
          </p:nvPr>
        </p:nvSpPr>
        <p:spPr/>
        <p:txBody>
          <a:bodyPr/>
          <a:lstStyle/>
          <a:p>
            <a:fld id="{E092AA31-87BD-4C51-A615-19A6EB507CA6}" type="datetimeFigureOut">
              <a:rPr lang="en-US" smtClean="0"/>
              <a:t>4/12/2021</a:t>
            </a:fld>
            <a:endParaRPr lang="en-US"/>
          </a:p>
        </p:txBody>
      </p:sp>
      <p:sp>
        <p:nvSpPr>
          <p:cNvPr id="6" name="Footer Placeholder 5">
            <a:extLst>
              <a:ext uri="{FF2B5EF4-FFF2-40B4-BE49-F238E27FC236}">
                <a16:creationId xmlns:a16="http://schemas.microsoft.com/office/drawing/2014/main" id="{27583291-BCBA-4E55-A650-E6A0F6FF66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B6046C-F147-4055-89DA-56AB8CE86E92}"/>
              </a:ext>
            </a:extLst>
          </p:cNvPr>
          <p:cNvSpPr>
            <a:spLocks noGrp="1"/>
          </p:cNvSpPr>
          <p:nvPr>
            <p:ph type="sldNum" sz="quarter" idx="12"/>
          </p:nvPr>
        </p:nvSpPr>
        <p:spPr/>
        <p:txBody>
          <a:bodyPr/>
          <a:lstStyle/>
          <a:p>
            <a:fld id="{9AD6A5A4-D88D-4F0A-B4BC-F4CAC2F3D5DC}" type="slidenum">
              <a:rPr lang="en-US" smtClean="0"/>
              <a:t>‹#›</a:t>
            </a:fld>
            <a:endParaRPr lang="en-US"/>
          </a:p>
        </p:txBody>
      </p:sp>
    </p:spTree>
    <p:extLst>
      <p:ext uri="{BB962C8B-B14F-4D97-AF65-F5344CB8AC3E}">
        <p14:creationId xmlns:p14="http://schemas.microsoft.com/office/powerpoint/2010/main" val="1054169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265625-4C85-43E1-A1D2-D747CB0AEC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65193C-CCD1-4E5F-B01A-F41BFC5B1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C5DBD-2FC8-413B-8BFB-8B39443D3D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92AA31-87BD-4C51-A615-19A6EB507CA6}" type="datetimeFigureOut">
              <a:rPr lang="en-US" smtClean="0"/>
              <a:t>4/12/2021</a:t>
            </a:fld>
            <a:endParaRPr lang="en-US"/>
          </a:p>
        </p:txBody>
      </p:sp>
      <p:sp>
        <p:nvSpPr>
          <p:cNvPr id="5" name="Footer Placeholder 4">
            <a:extLst>
              <a:ext uri="{FF2B5EF4-FFF2-40B4-BE49-F238E27FC236}">
                <a16:creationId xmlns:a16="http://schemas.microsoft.com/office/drawing/2014/main" id="{231026AC-FD4F-4B01-BAEB-A83E036D76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DC4FE9-92AB-473E-8220-59B37C72EC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6A5A4-D88D-4F0A-B4BC-F4CAC2F3D5DC}" type="slidenum">
              <a:rPr lang="en-US" smtClean="0"/>
              <a:t>‹#›</a:t>
            </a:fld>
            <a:endParaRPr lang="en-US"/>
          </a:p>
        </p:txBody>
      </p:sp>
    </p:spTree>
    <p:extLst>
      <p:ext uri="{BB962C8B-B14F-4D97-AF65-F5344CB8AC3E}">
        <p14:creationId xmlns:p14="http://schemas.microsoft.com/office/powerpoint/2010/main" val="2350937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outdoor, sky, grass, way&#10;&#10;Description automatically generated">
            <a:extLst>
              <a:ext uri="{FF2B5EF4-FFF2-40B4-BE49-F238E27FC236}">
                <a16:creationId xmlns:a16="http://schemas.microsoft.com/office/drawing/2014/main" id="{30904BC9-A070-400F-B644-DA8D38FFB48C}"/>
              </a:ext>
            </a:extLst>
          </p:cNvPr>
          <p:cNvPicPr>
            <a:picLocks noChangeAspect="1"/>
          </p:cNvPicPr>
          <p:nvPr/>
        </p:nvPicPr>
        <p:blipFill rotWithShape="1">
          <a:blip r:embed="rId3">
            <a:extLst>
              <a:ext uri="{28A0092B-C50C-407E-A947-70E740481C1C}">
                <a14:useLocalDpi xmlns:a14="http://schemas.microsoft.com/office/drawing/2010/main" val="0"/>
              </a:ext>
            </a:extLst>
          </a:blip>
          <a:srcRect t="2218" r="-1" b="-1"/>
          <a:stretch/>
        </p:blipFill>
        <p:spPr>
          <a:xfrm>
            <a:off x="4476307" y="595421"/>
            <a:ext cx="7715693" cy="5658438"/>
          </a:xfrm>
          <a:prstGeom prst="rect">
            <a:avLst/>
          </a:prstGeom>
        </p:spPr>
      </p:pic>
      <p:pic>
        <p:nvPicPr>
          <p:cNvPr id="24" name="Picture 23">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r="14729"/>
          <a:stretch>
            <a:fillRect/>
          </a:stretch>
        </p:blipFill>
        <p:spPr>
          <a:xfrm>
            <a:off x="3466214" y="550975"/>
            <a:ext cx="8725786"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2" name="Title 1">
            <a:extLst>
              <a:ext uri="{FF2B5EF4-FFF2-40B4-BE49-F238E27FC236}">
                <a16:creationId xmlns:a16="http://schemas.microsoft.com/office/drawing/2014/main" id="{B1BD6757-3912-4233-B533-3180DD17B82F}"/>
              </a:ext>
            </a:extLst>
          </p:cNvPr>
          <p:cNvSpPr>
            <a:spLocks noGrp="1"/>
          </p:cNvSpPr>
          <p:nvPr>
            <p:ph type="ctrTitle"/>
          </p:nvPr>
        </p:nvSpPr>
        <p:spPr>
          <a:xfrm>
            <a:off x="737249" y="2126162"/>
            <a:ext cx="4480210" cy="2383844"/>
          </a:xfrm>
        </p:spPr>
        <p:txBody>
          <a:bodyPr anchor="t">
            <a:normAutofit/>
          </a:bodyPr>
          <a:lstStyle/>
          <a:p>
            <a:pPr algn="l"/>
            <a:r>
              <a:rPr lang="en-US" sz="4000" dirty="0">
                <a:solidFill>
                  <a:srgbClr val="172E57"/>
                </a:solidFill>
                <a:latin typeface="Tahoma bold" panose="020B0804030504040204" pitchFamily="34" charset="0"/>
                <a:ea typeface="Tahoma bold" panose="020B0804030504040204" pitchFamily="34" charset="0"/>
                <a:cs typeface="Tahoma bold" panose="020B0804030504040204" pitchFamily="34" charset="0"/>
              </a:rPr>
              <a:t>Are Investments in Roadways Worthwhile? </a:t>
            </a:r>
          </a:p>
        </p:txBody>
      </p:sp>
      <p:grpSp>
        <p:nvGrpSpPr>
          <p:cNvPr id="15" name="Group 14">
            <a:extLst>
              <a:ext uri="{FF2B5EF4-FFF2-40B4-BE49-F238E27FC236}">
                <a16:creationId xmlns:a16="http://schemas.microsoft.com/office/drawing/2014/main" id="{E9C1D194-D4EA-4278-8289-6D2420C9E388}"/>
              </a:ext>
            </a:extLst>
          </p:cNvPr>
          <p:cNvGrpSpPr/>
          <p:nvPr/>
        </p:nvGrpSpPr>
        <p:grpSpPr>
          <a:xfrm>
            <a:off x="0" y="5536082"/>
            <a:ext cx="12192000" cy="1541883"/>
            <a:chOff x="0" y="5536082"/>
            <a:chExt cx="12192000" cy="1541883"/>
          </a:xfrm>
        </p:grpSpPr>
        <p:grpSp>
          <p:nvGrpSpPr>
            <p:cNvPr id="16" name="Group 15">
              <a:extLst>
                <a:ext uri="{FF2B5EF4-FFF2-40B4-BE49-F238E27FC236}">
                  <a16:creationId xmlns:a16="http://schemas.microsoft.com/office/drawing/2014/main" id="{4F63F0E7-C148-46EC-8285-8B482A5AA597}"/>
                </a:ext>
              </a:extLst>
            </p:cNvPr>
            <p:cNvGrpSpPr/>
            <p:nvPr/>
          </p:nvGrpSpPr>
          <p:grpSpPr>
            <a:xfrm>
              <a:off x="0" y="5536082"/>
              <a:ext cx="12192000" cy="1541883"/>
              <a:chOff x="0" y="5536082"/>
              <a:chExt cx="12192000" cy="1541883"/>
            </a:xfrm>
          </p:grpSpPr>
          <p:pic>
            <p:nvPicPr>
              <p:cNvPr id="19" name="Picture 18">
                <a:extLst>
                  <a:ext uri="{FF2B5EF4-FFF2-40B4-BE49-F238E27FC236}">
                    <a16:creationId xmlns:a16="http://schemas.microsoft.com/office/drawing/2014/main" id="{8514FF52-AB33-45A2-A372-B85BC270A4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36082"/>
                <a:ext cx="12192000" cy="1541883"/>
              </a:xfrm>
              <a:prstGeom prst="rect">
                <a:avLst/>
              </a:prstGeom>
            </p:spPr>
          </p:pic>
          <p:sp>
            <p:nvSpPr>
              <p:cNvPr id="20" name="Title 1">
                <a:extLst>
                  <a:ext uri="{FF2B5EF4-FFF2-40B4-BE49-F238E27FC236}">
                    <a16:creationId xmlns:a16="http://schemas.microsoft.com/office/drawing/2014/main" id="{1B209D7E-DA3B-4906-9297-F7021BA0AEA4}"/>
                  </a:ext>
                </a:extLst>
              </p:cNvPr>
              <p:cNvSpPr txBox="1">
                <a:spLocks/>
              </p:cNvSpPr>
              <p:nvPr/>
            </p:nvSpPr>
            <p:spPr>
              <a:xfrm>
                <a:off x="1846476" y="5977415"/>
                <a:ext cx="3108298" cy="37405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900" dirty="0">
                    <a:solidFill>
                      <a:srgbClr val="172E57"/>
                    </a:solidFill>
                    <a:latin typeface="Tahoma bold" panose="020B0804030504040204" pitchFamily="34" charset="0"/>
                    <a:ea typeface="Tahoma bold" panose="020B0804030504040204" pitchFamily="34" charset="0"/>
                    <a:cs typeface="Tahoma bold" panose="020B0804030504040204" pitchFamily="34" charset="0"/>
                  </a:rPr>
                  <a:t>Virtual Annual Meeting</a:t>
                </a:r>
              </a:p>
            </p:txBody>
          </p:sp>
        </p:grpSp>
        <p:sp>
          <p:nvSpPr>
            <p:cNvPr id="18" name="TextBox 17">
              <a:extLst>
                <a:ext uri="{FF2B5EF4-FFF2-40B4-BE49-F238E27FC236}">
                  <a16:creationId xmlns:a16="http://schemas.microsoft.com/office/drawing/2014/main" id="{5A7FACFA-6BD9-43ED-BB93-CC369307DFCE}"/>
                </a:ext>
              </a:extLst>
            </p:cNvPr>
            <p:cNvSpPr txBox="1"/>
            <p:nvPr/>
          </p:nvSpPr>
          <p:spPr>
            <a:xfrm>
              <a:off x="1517831" y="6285863"/>
              <a:ext cx="3264194" cy="338554"/>
            </a:xfrm>
            <a:prstGeom prst="rect">
              <a:avLst/>
            </a:prstGeom>
            <a:noFill/>
          </p:spPr>
          <p:txBody>
            <a:bodyPr wrap="square" rtlCol="0">
              <a:spAutoFit/>
            </a:bodyPr>
            <a:lstStyle/>
            <a:p>
              <a:pPr algn="r"/>
              <a:r>
                <a:rPr lang="en-US" sz="1600" dirty="0">
                  <a:solidFill>
                    <a:srgbClr val="172E57"/>
                  </a:solidFill>
                </a:rPr>
                <a:t> S O U T H E R N   D I S T R I C T   I T E</a:t>
              </a:r>
            </a:p>
          </p:txBody>
        </p:sp>
      </p:grpSp>
      <p:pic>
        <p:nvPicPr>
          <p:cNvPr id="23" name="Picture 22" descr="Logo&#10;&#10;Description automatically generated">
            <a:extLst>
              <a:ext uri="{FF2B5EF4-FFF2-40B4-BE49-F238E27FC236}">
                <a16:creationId xmlns:a16="http://schemas.microsoft.com/office/drawing/2014/main" id="{7EA9C7F9-50CA-4FCE-9912-5BA2773688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697" y="6363859"/>
            <a:ext cx="1802943" cy="354294"/>
          </a:xfrm>
          <a:prstGeom prst="rect">
            <a:avLst/>
          </a:prstGeom>
        </p:spPr>
      </p:pic>
      <p:pic>
        <p:nvPicPr>
          <p:cNvPr id="31" name="Picture 30" descr="A picture containing text, clipart&#10;&#10;Description automatically generated">
            <a:extLst>
              <a:ext uri="{FF2B5EF4-FFF2-40B4-BE49-F238E27FC236}">
                <a16:creationId xmlns:a16="http://schemas.microsoft.com/office/drawing/2014/main" id="{CADA9168-29DC-45B8-BBD9-D157315A8066}"/>
              </a:ext>
            </a:extLst>
          </p:cNvPr>
          <p:cNvPicPr>
            <a:picLocks noChangeAspect="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007142" y="6280441"/>
            <a:ext cx="1328780" cy="521130"/>
          </a:xfrm>
          <a:prstGeom prst="rect">
            <a:avLst/>
          </a:prstGeom>
        </p:spPr>
      </p:pic>
    </p:spTree>
    <p:extLst>
      <p:ext uri="{BB962C8B-B14F-4D97-AF65-F5344CB8AC3E}">
        <p14:creationId xmlns:p14="http://schemas.microsoft.com/office/powerpoint/2010/main" val="2069390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73097338"/>
              </p:ext>
            </p:extLst>
          </p:nvPr>
        </p:nvGraphicFramePr>
        <p:xfrm>
          <a:off x="1" y="4663555"/>
          <a:ext cx="12192001" cy="2164080"/>
        </p:xfrm>
        <a:graphic>
          <a:graphicData uri="http://schemas.openxmlformats.org/drawingml/2006/table">
            <a:tbl>
              <a:tblPr firstRow="1" bandRow="1">
                <a:tableStyleId>{5C22544A-7EE6-4342-B048-85BDC9FD1C3A}</a:tableStyleId>
              </a:tblPr>
              <a:tblGrid>
                <a:gridCol w="3887304">
                  <a:extLst>
                    <a:ext uri="{9D8B030D-6E8A-4147-A177-3AD203B41FA5}">
                      <a16:colId xmlns:a16="http://schemas.microsoft.com/office/drawing/2014/main" val="20000"/>
                    </a:ext>
                  </a:extLst>
                </a:gridCol>
                <a:gridCol w="3622261">
                  <a:extLst>
                    <a:ext uri="{9D8B030D-6E8A-4147-A177-3AD203B41FA5}">
                      <a16:colId xmlns:a16="http://schemas.microsoft.com/office/drawing/2014/main" val="20001"/>
                    </a:ext>
                  </a:extLst>
                </a:gridCol>
                <a:gridCol w="3254145">
                  <a:extLst>
                    <a:ext uri="{9D8B030D-6E8A-4147-A177-3AD203B41FA5}">
                      <a16:colId xmlns:a16="http://schemas.microsoft.com/office/drawing/2014/main" val="20002"/>
                    </a:ext>
                  </a:extLst>
                </a:gridCol>
                <a:gridCol w="1428291">
                  <a:extLst>
                    <a:ext uri="{9D8B030D-6E8A-4147-A177-3AD203B41FA5}">
                      <a16:colId xmlns:a16="http://schemas.microsoft.com/office/drawing/2014/main" val="20003"/>
                    </a:ext>
                  </a:extLst>
                </a:gridCol>
              </a:tblGrid>
              <a:tr h="660400">
                <a:tc>
                  <a:txBody>
                    <a:bodyPr/>
                    <a:lstStyle/>
                    <a:p>
                      <a:r>
                        <a:rPr lang="en-US" sz="1600" b="0" i="0" dirty="0">
                          <a:latin typeface="Archer Bold" pitchFamily="50" charset="0"/>
                        </a:rPr>
                        <a:t>Road</a:t>
                      </a:r>
                    </a:p>
                  </a:txBody>
                  <a:tcPr>
                    <a:solidFill>
                      <a:schemeClr val="accent5">
                        <a:lumMod val="50000"/>
                      </a:schemeClr>
                    </a:solidFill>
                  </a:tcPr>
                </a:tc>
                <a:tc>
                  <a:txBody>
                    <a:bodyPr/>
                    <a:lstStyle/>
                    <a:p>
                      <a:pPr algn="ctr"/>
                      <a:r>
                        <a:rPr lang="en-US" sz="1600" b="0" i="0" dirty="0">
                          <a:latin typeface="Archer Bold" pitchFamily="50" charset="0"/>
                        </a:rPr>
                        <a:t>Jobs Before Road Project Within</a:t>
                      </a:r>
                      <a:r>
                        <a:rPr lang="en-US" sz="1600" b="0" i="0" baseline="0" dirty="0">
                          <a:latin typeface="Archer Bold" pitchFamily="50" charset="0"/>
                        </a:rPr>
                        <a:t> 3 miles of Project Area</a:t>
                      </a:r>
                      <a:endParaRPr lang="en-US" sz="1600" b="0" i="0" dirty="0">
                        <a:latin typeface="Archer Bold" pitchFamily="50" charset="0"/>
                      </a:endParaRPr>
                    </a:p>
                  </a:txBody>
                  <a:tcP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latin typeface="Archer Bold" pitchFamily="50" charset="0"/>
                        </a:rPr>
                        <a:t>Jobs</a:t>
                      </a:r>
                      <a:r>
                        <a:rPr lang="en-US" sz="1600" b="0" i="0" baseline="0" dirty="0">
                          <a:latin typeface="Archer Bold" pitchFamily="50" charset="0"/>
                        </a:rPr>
                        <a:t> in 2018 </a:t>
                      </a:r>
                      <a:r>
                        <a:rPr lang="en-US" sz="1600" b="0" i="0" dirty="0">
                          <a:latin typeface="Archer Bold" pitchFamily="50" charset="0"/>
                        </a:rPr>
                        <a:t>Within</a:t>
                      </a:r>
                      <a:r>
                        <a:rPr lang="en-US" sz="1600" b="0" i="0" baseline="0" dirty="0">
                          <a:latin typeface="Archer Bold" pitchFamily="50" charset="0"/>
                        </a:rPr>
                        <a:t> 3 miles of Project Area</a:t>
                      </a:r>
                      <a:endParaRPr lang="en-US" sz="1600" b="0" i="0" dirty="0">
                        <a:latin typeface="Archer Bold" pitchFamily="50" charset="0"/>
                      </a:endParaRPr>
                    </a:p>
                  </a:txBody>
                  <a:tcPr>
                    <a:solidFill>
                      <a:schemeClr val="accent5">
                        <a:lumMod val="50000"/>
                      </a:schemeClr>
                    </a:solidFill>
                  </a:tcPr>
                </a:tc>
                <a:tc>
                  <a:txBody>
                    <a:bodyPr/>
                    <a:lstStyle/>
                    <a:p>
                      <a:pPr algn="ctr"/>
                      <a:r>
                        <a:rPr lang="en-US" sz="1600" b="0" i="0" dirty="0">
                          <a:latin typeface="Archer Bold" pitchFamily="50" charset="0"/>
                        </a:rPr>
                        <a:t>Percent Increase</a:t>
                      </a:r>
                    </a:p>
                  </a:txBody>
                  <a:tcPr>
                    <a:solidFill>
                      <a:schemeClr val="accent5">
                        <a:lumMod val="50000"/>
                      </a:schemeClr>
                    </a:solidFill>
                  </a:tcPr>
                </a:tc>
                <a:extLst>
                  <a:ext uri="{0D108BD9-81ED-4DB2-BD59-A6C34878D82A}">
                    <a16:rowId xmlns:a16="http://schemas.microsoft.com/office/drawing/2014/main" val="10000"/>
                  </a:ext>
                </a:extLst>
              </a:tr>
              <a:tr h="375920">
                <a:tc>
                  <a:txBody>
                    <a:bodyPr/>
                    <a:lstStyle/>
                    <a:p>
                      <a:r>
                        <a:rPr lang="en-US" sz="1600" dirty="0">
                          <a:latin typeface="Archer Book" panose="02000000000000000000" pitchFamily="50" charset="0"/>
                        </a:rPr>
                        <a:t>I-540: </a:t>
                      </a:r>
                      <a:r>
                        <a:rPr lang="en-US" sz="1600" dirty="0" err="1">
                          <a:latin typeface="Archer Book" panose="02000000000000000000" pitchFamily="50" charset="0"/>
                        </a:rPr>
                        <a:t>Veridea</a:t>
                      </a:r>
                      <a:r>
                        <a:rPr lang="en-US" sz="1600" dirty="0">
                          <a:latin typeface="Archer Book" panose="02000000000000000000" pitchFamily="50" charset="0"/>
                        </a:rPr>
                        <a:t> Parkway</a:t>
                      </a:r>
                      <a:r>
                        <a:rPr lang="en-US" sz="1600" baseline="0" dirty="0">
                          <a:latin typeface="Archer Book" panose="02000000000000000000" pitchFamily="50" charset="0"/>
                        </a:rPr>
                        <a:t> Interchange</a:t>
                      </a:r>
                      <a:endParaRPr lang="en-US" sz="1600" dirty="0">
                        <a:latin typeface="Archer Book" panose="02000000000000000000" pitchFamily="50" charset="0"/>
                      </a:endParaRPr>
                    </a:p>
                  </a:txBody>
                  <a:tcPr/>
                </a:tc>
                <a:tc>
                  <a:txBody>
                    <a:bodyPr/>
                    <a:lstStyle/>
                    <a:p>
                      <a:pPr algn="ctr"/>
                      <a:r>
                        <a:rPr lang="en-US" sz="1600" dirty="0">
                          <a:latin typeface="Archer Semibold" pitchFamily="50" charset="0"/>
                        </a:rPr>
                        <a:t>11,800</a:t>
                      </a:r>
                      <a:r>
                        <a:rPr lang="en-US" sz="1600" dirty="0">
                          <a:latin typeface="Archer Book" panose="02000000000000000000" pitchFamily="50" charset="0"/>
                        </a:rPr>
                        <a:t> (in 2014)</a:t>
                      </a:r>
                    </a:p>
                  </a:txBody>
                  <a:tcPr/>
                </a:tc>
                <a:tc>
                  <a:txBody>
                    <a:bodyPr/>
                    <a:lstStyle/>
                    <a:p>
                      <a:pPr algn="ctr"/>
                      <a:r>
                        <a:rPr lang="en-US" sz="1600" dirty="0">
                          <a:latin typeface="Archer Semibold" pitchFamily="50" charset="0"/>
                        </a:rPr>
                        <a:t>12,700</a:t>
                      </a:r>
                    </a:p>
                  </a:txBody>
                  <a:tcPr/>
                </a:tc>
                <a:tc>
                  <a:txBody>
                    <a:bodyPr/>
                    <a:lstStyle/>
                    <a:p>
                      <a:pPr algn="ctr"/>
                      <a:r>
                        <a:rPr lang="en-US" sz="1600" dirty="0">
                          <a:latin typeface="Archer Semibold" pitchFamily="50" charset="0"/>
                        </a:rPr>
                        <a:t>7.6%</a:t>
                      </a:r>
                    </a:p>
                  </a:txBody>
                  <a:tcPr/>
                </a:tc>
                <a:extLst>
                  <a:ext uri="{0D108BD9-81ED-4DB2-BD59-A6C34878D82A}">
                    <a16:rowId xmlns:a16="http://schemas.microsoft.com/office/drawing/2014/main" val="10001"/>
                  </a:ext>
                </a:extLst>
              </a:tr>
              <a:tr h="375920">
                <a:tc>
                  <a:txBody>
                    <a:bodyPr/>
                    <a:lstStyle/>
                    <a:p>
                      <a:r>
                        <a:rPr lang="en-US" sz="1600" dirty="0">
                          <a:latin typeface="Archer Book" panose="02000000000000000000" pitchFamily="50" charset="0"/>
                        </a:rPr>
                        <a:t>US-70: Goldsboro Bypass</a:t>
                      </a:r>
                    </a:p>
                  </a:txBody>
                  <a:tcPr>
                    <a:solidFill>
                      <a:schemeClr val="bg1"/>
                    </a:solidFill>
                  </a:tcPr>
                </a:tc>
                <a:tc>
                  <a:txBody>
                    <a:bodyPr/>
                    <a:lstStyle/>
                    <a:p>
                      <a:pPr algn="ctr"/>
                      <a:r>
                        <a:rPr lang="en-US" sz="1600" dirty="0">
                          <a:latin typeface="Archer Semibold" pitchFamily="50" charset="0"/>
                        </a:rPr>
                        <a:t>29,700</a:t>
                      </a:r>
                      <a:r>
                        <a:rPr lang="en-US" sz="1600" dirty="0">
                          <a:latin typeface="Archer Book" panose="02000000000000000000" pitchFamily="50" charset="0"/>
                        </a:rPr>
                        <a:t> (in 2008)</a:t>
                      </a:r>
                    </a:p>
                  </a:txBody>
                  <a:tcPr>
                    <a:solidFill>
                      <a:schemeClr val="bg1"/>
                    </a:solidFill>
                  </a:tcPr>
                </a:tc>
                <a:tc>
                  <a:txBody>
                    <a:bodyPr/>
                    <a:lstStyle/>
                    <a:p>
                      <a:pPr algn="ctr"/>
                      <a:r>
                        <a:rPr lang="en-US" sz="1600" dirty="0">
                          <a:latin typeface="Archer Semibold" pitchFamily="50" charset="0"/>
                        </a:rPr>
                        <a:t>33,200</a:t>
                      </a:r>
                    </a:p>
                  </a:txBody>
                  <a:tcPr>
                    <a:solidFill>
                      <a:schemeClr val="bg1"/>
                    </a:solidFill>
                  </a:tcPr>
                </a:tc>
                <a:tc>
                  <a:txBody>
                    <a:bodyPr/>
                    <a:lstStyle/>
                    <a:p>
                      <a:pPr algn="ctr"/>
                      <a:r>
                        <a:rPr lang="en-US" sz="1600" dirty="0">
                          <a:latin typeface="Archer Semibold" pitchFamily="50" charset="0"/>
                        </a:rPr>
                        <a:t>11.7%</a:t>
                      </a:r>
                    </a:p>
                  </a:txBody>
                  <a:tcPr>
                    <a:solidFill>
                      <a:schemeClr val="bg1"/>
                    </a:solidFill>
                  </a:tcPr>
                </a:tc>
                <a:extLst>
                  <a:ext uri="{0D108BD9-81ED-4DB2-BD59-A6C34878D82A}">
                    <a16:rowId xmlns:a16="http://schemas.microsoft.com/office/drawing/2014/main" val="10002"/>
                  </a:ext>
                </a:extLst>
              </a:tr>
              <a:tr h="375920">
                <a:tc>
                  <a:txBody>
                    <a:bodyPr/>
                    <a:lstStyle/>
                    <a:p>
                      <a:r>
                        <a:rPr lang="en-US" sz="1600" dirty="0">
                          <a:latin typeface="Archer Book" panose="02000000000000000000" pitchFamily="50" charset="0"/>
                        </a:rPr>
                        <a:t>NC-148: </a:t>
                      </a:r>
                      <a:r>
                        <a:rPr lang="en-US" sz="1600" b="0" i="0" u="none" strike="noStrike" kern="1200" baseline="0" dirty="0">
                          <a:solidFill>
                            <a:schemeClr val="dk1"/>
                          </a:solidFill>
                          <a:latin typeface="Archer Book" panose="02000000000000000000" pitchFamily="50" charset="0"/>
                          <a:ea typeface="+mn-ea"/>
                          <a:cs typeface="+mn-cs"/>
                        </a:rPr>
                        <a:t>C.F. Harvey Parkway</a:t>
                      </a:r>
                      <a:endParaRPr lang="en-US" sz="1600" dirty="0">
                        <a:latin typeface="Archer Book" panose="02000000000000000000" pitchFamily="50" charset="0"/>
                      </a:endParaRPr>
                    </a:p>
                  </a:txBody>
                  <a:tcPr/>
                </a:tc>
                <a:tc>
                  <a:txBody>
                    <a:bodyPr/>
                    <a:lstStyle/>
                    <a:p>
                      <a:pPr algn="ctr"/>
                      <a:r>
                        <a:rPr lang="en-US" sz="1600" dirty="0">
                          <a:latin typeface="Archer Semibold" pitchFamily="50" charset="0"/>
                        </a:rPr>
                        <a:t>13,700</a:t>
                      </a:r>
                      <a:r>
                        <a:rPr lang="en-US" sz="1600" dirty="0">
                          <a:latin typeface="Archer Book" panose="02000000000000000000" pitchFamily="50" charset="0"/>
                        </a:rPr>
                        <a:t> (in 2001)</a:t>
                      </a:r>
                    </a:p>
                  </a:txBody>
                  <a:tcPr/>
                </a:tc>
                <a:tc>
                  <a:txBody>
                    <a:bodyPr/>
                    <a:lstStyle/>
                    <a:p>
                      <a:pPr algn="ctr"/>
                      <a:r>
                        <a:rPr lang="en-US" sz="1600" dirty="0">
                          <a:latin typeface="Archer Semibold" pitchFamily="50" charset="0"/>
                        </a:rPr>
                        <a:t>14,800</a:t>
                      </a:r>
                    </a:p>
                  </a:txBody>
                  <a:tcPr/>
                </a:tc>
                <a:tc>
                  <a:txBody>
                    <a:bodyPr/>
                    <a:lstStyle/>
                    <a:p>
                      <a:pPr algn="ctr"/>
                      <a:r>
                        <a:rPr lang="en-US" sz="1600" dirty="0">
                          <a:latin typeface="Archer Semibold" pitchFamily="50" charset="0"/>
                        </a:rPr>
                        <a:t>8.0%</a:t>
                      </a:r>
                    </a:p>
                  </a:txBody>
                  <a:tcPr/>
                </a:tc>
                <a:extLst>
                  <a:ext uri="{0D108BD9-81ED-4DB2-BD59-A6C34878D82A}">
                    <a16:rowId xmlns:a16="http://schemas.microsoft.com/office/drawing/2014/main" val="10003"/>
                  </a:ext>
                </a:extLst>
              </a:tr>
              <a:tr h="375920">
                <a:tc>
                  <a:txBody>
                    <a:bodyPr/>
                    <a:lstStyle/>
                    <a:p>
                      <a:r>
                        <a:rPr lang="en-US" sz="1600" dirty="0">
                          <a:latin typeface="Archer Book" panose="02000000000000000000" pitchFamily="50" charset="0"/>
                        </a:rPr>
                        <a:t>NC-16</a:t>
                      </a:r>
                      <a:r>
                        <a:rPr lang="en-US" sz="1600" baseline="0" dirty="0">
                          <a:latin typeface="Archer Book" panose="02000000000000000000" pitchFamily="50" charset="0"/>
                        </a:rPr>
                        <a:t>: Lincoln County</a:t>
                      </a:r>
                      <a:endParaRPr lang="en-US" sz="1600" dirty="0">
                        <a:latin typeface="Archer Book" panose="02000000000000000000" pitchFamily="50" charset="0"/>
                      </a:endParaRPr>
                    </a:p>
                  </a:txBody>
                  <a:tcPr>
                    <a:solidFill>
                      <a:schemeClr val="bg1"/>
                    </a:solidFill>
                  </a:tcPr>
                </a:tc>
                <a:tc>
                  <a:txBody>
                    <a:bodyPr/>
                    <a:lstStyle/>
                    <a:p>
                      <a:pPr algn="ctr"/>
                      <a:r>
                        <a:rPr lang="en-US" sz="1600" dirty="0">
                          <a:latin typeface="Archer Semibold" pitchFamily="50" charset="0"/>
                        </a:rPr>
                        <a:t>5,735</a:t>
                      </a:r>
                      <a:r>
                        <a:rPr lang="en-US" sz="1600" dirty="0">
                          <a:latin typeface="Archer Book" panose="02000000000000000000" pitchFamily="50" charset="0"/>
                        </a:rPr>
                        <a:t> (in 2001)</a:t>
                      </a:r>
                    </a:p>
                  </a:txBody>
                  <a:tcPr>
                    <a:solidFill>
                      <a:schemeClr val="bg1"/>
                    </a:solidFill>
                  </a:tcPr>
                </a:tc>
                <a:tc>
                  <a:txBody>
                    <a:bodyPr/>
                    <a:lstStyle/>
                    <a:p>
                      <a:pPr algn="ctr"/>
                      <a:r>
                        <a:rPr lang="en-US" sz="1600" dirty="0">
                          <a:latin typeface="Archer Semibold" pitchFamily="50" charset="0"/>
                        </a:rPr>
                        <a:t>10,618</a:t>
                      </a:r>
                    </a:p>
                  </a:txBody>
                  <a:tcPr>
                    <a:solidFill>
                      <a:schemeClr val="bg1"/>
                    </a:solidFill>
                  </a:tcPr>
                </a:tc>
                <a:tc>
                  <a:txBody>
                    <a:bodyPr/>
                    <a:lstStyle/>
                    <a:p>
                      <a:pPr algn="ctr"/>
                      <a:r>
                        <a:rPr lang="en-US" sz="1600" dirty="0">
                          <a:latin typeface="Archer Semibold" pitchFamily="50" charset="0"/>
                        </a:rPr>
                        <a:t>85.1%</a:t>
                      </a:r>
                    </a:p>
                  </a:txBody>
                  <a:tcPr>
                    <a:solidFill>
                      <a:schemeClr val="bg1"/>
                    </a:solidFill>
                  </a:tcPr>
                </a:tc>
                <a:extLst>
                  <a:ext uri="{0D108BD9-81ED-4DB2-BD59-A6C34878D82A}">
                    <a16:rowId xmlns:a16="http://schemas.microsoft.com/office/drawing/2014/main" val="10004"/>
                  </a:ext>
                </a:extLst>
              </a:tr>
            </a:tbl>
          </a:graphicData>
        </a:graphic>
      </p:graphicFrame>
      <p:sp>
        <p:nvSpPr>
          <p:cNvPr id="13" name="TextBox 12"/>
          <p:cNvSpPr txBox="1"/>
          <p:nvPr/>
        </p:nvSpPr>
        <p:spPr>
          <a:xfrm>
            <a:off x="327268" y="3738222"/>
            <a:ext cx="3272083" cy="646331"/>
          </a:xfrm>
          <a:prstGeom prst="rect">
            <a:avLst/>
          </a:prstGeom>
          <a:solidFill>
            <a:schemeClr val="bg1"/>
          </a:solidFill>
        </p:spPr>
        <p:txBody>
          <a:bodyPr wrap="square" rtlCol="0">
            <a:spAutoFit/>
          </a:bodyPr>
          <a:lstStyle/>
          <a:p>
            <a:pPr algn="ctr"/>
            <a:r>
              <a:rPr lang="en-US" dirty="0">
                <a:latin typeface="Archer Book" panose="02000000000000000000" pitchFamily="50" charset="0"/>
              </a:rPr>
              <a:t>I-540: </a:t>
            </a:r>
            <a:r>
              <a:rPr lang="en-US" dirty="0" err="1">
                <a:latin typeface="Archer Book" panose="02000000000000000000" pitchFamily="50" charset="0"/>
              </a:rPr>
              <a:t>Veridea</a:t>
            </a:r>
            <a:r>
              <a:rPr lang="en-US" dirty="0">
                <a:latin typeface="Archer Book" panose="02000000000000000000" pitchFamily="50" charset="0"/>
              </a:rPr>
              <a:t> Parkway Interchange</a:t>
            </a:r>
          </a:p>
        </p:txBody>
      </p:sp>
      <p:sp>
        <p:nvSpPr>
          <p:cNvPr id="14" name="TextBox 13"/>
          <p:cNvSpPr txBox="1"/>
          <p:nvPr/>
        </p:nvSpPr>
        <p:spPr>
          <a:xfrm>
            <a:off x="3747204" y="3738222"/>
            <a:ext cx="3240690" cy="369332"/>
          </a:xfrm>
          <a:prstGeom prst="rect">
            <a:avLst/>
          </a:prstGeom>
          <a:solidFill>
            <a:schemeClr val="bg1"/>
          </a:solidFill>
        </p:spPr>
        <p:txBody>
          <a:bodyPr wrap="square" rtlCol="0">
            <a:spAutoFit/>
          </a:bodyPr>
          <a:lstStyle/>
          <a:p>
            <a:pPr algn="ctr"/>
            <a:r>
              <a:rPr lang="en-US" dirty="0">
                <a:latin typeface="Archer Book" panose="02000000000000000000" pitchFamily="50" charset="0"/>
              </a:rPr>
              <a:t>US-70: Goldsboro Bypass</a:t>
            </a:r>
          </a:p>
        </p:txBody>
      </p:sp>
      <p:sp>
        <p:nvSpPr>
          <p:cNvPr id="15" name="TextBox 14"/>
          <p:cNvSpPr txBox="1"/>
          <p:nvPr/>
        </p:nvSpPr>
        <p:spPr>
          <a:xfrm>
            <a:off x="6892389" y="3697887"/>
            <a:ext cx="2213657" cy="646331"/>
          </a:xfrm>
          <a:prstGeom prst="rect">
            <a:avLst/>
          </a:prstGeom>
          <a:solidFill>
            <a:schemeClr val="bg1"/>
          </a:solidFill>
        </p:spPr>
        <p:txBody>
          <a:bodyPr wrap="square" rtlCol="0">
            <a:spAutoFit/>
          </a:bodyPr>
          <a:lstStyle/>
          <a:p>
            <a:pPr algn="ctr"/>
            <a:r>
              <a:rPr lang="en-US" spc="-20" dirty="0">
                <a:latin typeface="Archer Book" panose="02000000000000000000" pitchFamily="50" charset="0"/>
              </a:rPr>
              <a:t>NC-148: C.F. </a:t>
            </a:r>
          </a:p>
          <a:p>
            <a:pPr algn="ctr"/>
            <a:r>
              <a:rPr lang="en-US" spc="-20" dirty="0">
                <a:latin typeface="Archer Book" panose="02000000000000000000" pitchFamily="50" charset="0"/>
              </a:rPr>
              <a:t>Harvey Parkway*</a:t>
            </a:r>
          </a:p>
        </p:txBody>
      </p:sp>
      <p:sp>
        <p:nvSpPr>
          <p:cNvPr id="16" name="TextBox 15"/>
          <p:cNvSpPr txBox="1"/>
          <p:nvPr/>
        </p:nvSpPr>
        <p:spPr>
          <a:xfrm>
            <a:off x="9310644" y="3778839"/>
            <a:ext cx="2403597" cy="369332"/>
          </a:xfrm>
          <a:prstGeom prst="rect">
            <a:avLst/>
          </a:prstGeom>
          <a:solidFill>
            <a:schemeClr val="bg1"/>
          </a:solidFill>
        </p:spPr>
        <p:txBody>
          <a:bodyPr wrap="square" rtlCol="0">
            <a:spAutoFit/>
          </a:bodyPr>
          <a:lstStyle/>
          <a:p>
            <a:r>
              <a:rPr lang="en-US" dirty="0">
                <a:latin typeface="Archer Book" panose="02000000000000000000" pitchFamily="50" charset="0"/>
              </a:rPr>
              <a:t>NC-16: Lincoln County</a:t>
            </a:r>
          </a:p>
        </p:txBody>
      </p:sp>
      <p:sp>
        <p:nvSpPr>
          <p:cNvPr id="18" name="Title 1">
            <a:extLst>
              <a:ext uri="{FF2B5EF4-FFF2-40B4-BE49-F238E27FC236}">
                <a16:creationId xmlns:a16="http://schemas.microsoft.com/office/drawing/2014/main" id="{C594B2AF-A06E-421D-8467-7C5942D99805}"/>
              </a:ext>
            </a:extLst>
          </p:cNvPr>
          <p:cNvSpPr>
            <a:spLocks noGrp="1"/>
          </p:cNvSpPr>
          <p:nvPr>
            <p:ph type="title"/>
          </p:nvPr>
        </p:nvSpPr>
        <p:spPr>
          <a:xfrm>
            <a:off x="135956" y="260426"/>
            <a:ext cx="11972752" cy="659449"/>
          </a:xfrm>
        </p:spPr>
        <p:txBody>
          <a:bodyPr>
            <a:normAutofit/>
          </a:bodyPr>
          <a:lstStyle/>
          <a:p>
            <a:pPr algn="ctr"/>
            <a:r>
              <a:rPr lang="en-US" sz="3600" dirty="0">
                <a:latin typeface="Archer Bold" pitchFamily="50" charset="0"/>
              </a:rPr>
              <a:t>Employment Changes</a:t>
            </a:r>
          </a:p>
        </p:txBody>
      </p:sp>
      <p:grpSp>
        <p:nvGrpSpPr>
          <p:cNvPr id="42" name="Group 41">
            <a:extLst>
              <a:ext uri="{FF2B5EF4-FFF2-40B4-BE49-F238E27FC236}">
                <a16:creationId xmlns:a16="http://schemas.microsoft.com/office/drawing/2014/main" id="{16F7F1FB-B92A-443C-A9D3-FDD0838B2890}"/>
              </a:ext>
            </a:extLst>
          </p:cNvPr>
          <p:cNvGrpSpPr/>
          <p:nvPr/>
        </p:nvGrpSpPr>
        <p:grpSpPr>
          <a:xfrm>
            <a:off x="270426" y="1265982"/>
            <a:ext cx="3324745" cy="2366805"/>
            <a:chOff x="283873" y="1261109"/>
            <a:chExt cx="3324745" cy="2366805"/>
          </a:xfrm>
        </p:grpSpPr>
        <p:pic>
          <p:nvPicPr>
            <p:cNvPr id="37" name="Picture 36" descr="Chart&#10;&#10;Description automatically generated">
              <a:extLst>
                <a:ext uri="{FF2B5EF4-FFF2-40B4-BE49-F238E27FC236}">
                  <a16:creationId xmlns:a16="http://schemas.microsoft.com/office/drawing/2014/main" id="{A357A33E-F5EB-444B-9B50-36AB935D7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873" y="1571175"/>
              <a:ext cx="3324745" cy="2056739"/>
            </a:xfrm>
            <a:prstGeom prst="rect">
              <a:avLst/>
            </a:prstGeom>
          </p:spPr>
        </p:pic>
        <p:sp>
          <p:nvSpPr>
            <p:cNvPr id="38" name="TextBox 37">
              <a:extLst>
                <a:ext uri="{FF2B5EF4-FFF2-40B4-BE49-F238E27FC236}">
                  <a16:creationId xmlns:a16="http://schemas.microsoft.com/office/drawing/2014/main" id="{9F4A427F-437B-4F09-AD9E-DB2A03A62D57}"/>
                </a:ext>
              </a:extLst>
            </p:cNvPr>
            <p:cNvSpPr txBox="1"/>
            <p:nvPr/>
          </p:nvSpPr>
          <p:spPr>
            <a:xfrm>
              <a:off x="1433467" y="1261109"/>
              <a:ext cx="1025556" cy="338554"/>
            </a:xfrm>
            <a:prstGeom prst="rect">
              <a:avLst/>
            </a:prstGeom>
            <a:solidFill>
              <a:schemeClr val="bg1"/>
            </a:solidFill>
            <a:ln w="3175">
              <a:solidFill>
                <a:schemeClr val="tx1"/>
              </a:solidFill>
            </a:ln>
          </p:spPr>
          <p:txBody>
            <a:bodyPr wrap="square" rtlCol="0">
              <a:spAutoFit/>
            </a:bodyPr>
            <a:lstStyle/>
            <a:p>
              <a:pPr algn="ctr"/>
              <a:r>
                <a:rPr lang="en-US" sz="1600" dirty="0">
                  <a:latin typeface="Archer Bold" pitchFamily="50" charset="0"/>
                </a:rPr>
                <a:t>2014</a:t>
              </a:r>
            </a:p>
          </p:txBody>
        </p:sp>
      </p:grpSp>
      <p:grpSp>
        <p:nvGrpSpPr>
          <p:cNvPr id="46" name="Group 45">
            <a:extLst>
              <a:ext uri="{FF2B5EF4-FFF2-40B4-BE49-F238E27FC236}">
                <a16:creationId xmlns:a16="http://schemas.microsoft.com/office/drawing/2014/main" id="{7FC857A7-5CF2-456E-9F40-A3B29469123F}"/>
              </a:ext>
            </a:extLst>
          </p:cNvPr>
          <p:cNvGrpSpPr/>
          <p:nvPr/>
        </p:nvGrpSpPr>
        <p:grpSpPr>
          <a:xfrm>
            <a:off x="3803951" y="1265981"/>
            <a:ext cx="3127199" cy="2405065"/>
            <a:chOff x="5815095" y="919348"/>
            <a:chExt cx="3127199" cy="2339234"/>
          </a:xfrm>
        </p:grpSpPr>
        <p:pic>
          <p:nvPicPr>
            <p:cNvPr id="47" name="Picture 46">
              <a:extLst>
                <a:ext uri="{FF2B5EF4-FFF2-40B4-BE49-F238E27FC236}">
                  <a16:creationId xmlns:a16="http://schemas.microsoft.com/office/drawing/2014/main" id="{80C8AFD1-B019-4620-98BD-4E69B911500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15095" y="1214739"/>
              <a:ext cx="3127199" cy="2043843"/>
            </a:xfrm>
            <a:prstGeom prst="rect">
              <a:avLst/>
            </a:prstGeom>
          </p:spPr>
        </p:pic>
        <p:sp>
          <p:nvSpPr>
            <p:cNvPr id="48" name="TextBox 47">
              <a:extLst>
                <a:ext uri="{FF2B5EF4-FFF2-40B4-BE49-F238E27FC236}">
                  <a16:creationId xmlns:a16="http://schemas.microsoft.com/office/drawing/2014/main" id="{15BC4BFF-26C6-45FD-AF2F-200122482EBA}"/>
                </a:ext>
              </a:extLst>
            </p:cNvPr>
            <p:cNvSpPr txBox="1"/>
            <p:nvPr/>
          </p:nvSpPr>
          <p:spPr>
            <a:xfrm>
              <a:off x="6964689" y="919348"/>
              <a:ext cx="1025556" cy="338554"/>
            </a:xfrm>
            <a:prstGeom prst="rect">
              <a:avLst/>
            </a:prstGeom>
            <a:solidFill>
              <a:schemeClr val="bg1"/>
            </a:solidFill>
            <a:ln w="3175">
              <a:solidFill>
                <a:schemeClr val="tx1"/>
              </a:solidFill>
            </a:ln>
          </p:spPr>
          <p:txBody>
            <a:bodyPr wrap="square" rtlCol="0">
              <a:spAutoFit/>
            </a:bodyPr>
            <a:lstStyle/>
            <a:p>
              <a:pPr algn="ctr"/>
              <a:r>
                <a:rPr lang="en-US" sz="1600" dirty="0">
                  <a:latin typeface="Archer Bold" pitchFamily="50" charset="0"/>
                </a:rPr>
                <a:t>2008</a:t>
              </a:r>
            </a:p>
          </p:txBody>
        </p:sp>
      </p:grpSp>
      <p:grpSp>
        <p:nvGrpSpPr>
          <p:cNvPr id="55" name="Group 54">
            <a:extLst>
              <a:ext uri="{FF2B5EF4-FFF2-40B4-BE49-F238E27FC236}">
                <a16:creationId xmlns:a16="http://schemas.microsoft.com/office/drawing/2014/main" id="{5B6EE83B-9D5E-497C-824D-C452B5BF14CF}"/>
              </a:ext>
            </a:extLst>
          </p:cNvPr>
          <p:cNvGrpSpPr/>
          <p:nvPr/>
        </p:nvGrpSpPr>
        <p:grpSpPr>
          <a:xfrm>
            <a:off x="7226855" y="1255503"/>
            <a:ext cx="1707775" cy="2461846"/>
            <a:chOff x="7226855" y="1255503"/>
            <a:chExt cx="1707775" cy="2461846"/>
          </a:xfrm>
        </p:grpSpPr>
        <p:pic>
          <p:nvPicPr>
            <p:cNvPr id="53" name="Picture 52">
              <a:extLst>
                <a:ext uri="{FF2B5EF4-FFF2-40B4-BE49-F238E27FC236}">
                  <a16:creationId xmlns:a16="http://schemas.microsoft.com/office/drawing/2014/main" id="{FF5156BC-6546-4540-93CB-29C5B321577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5400000">
              <a:off x="7000281" y="1783000"/>
              <a:ext cx="2160923" cy="1707775"/>
            </a:xfrm>
            <a:prstGeom prst="rect">
              <a:avLst/>
            </a:prstGeom>
          </p:spPr>
        </p:pic>
        <p:sp>
          <p:nvSpPr>
            <p:cNvPr id="54" name="TextBox 53">
              <a:extLst>
                <a:ext uri="{FF2B5EF4-FFF2-40B4-BE49-F238E27FC236}">
                  <a16:creationId xmlns:a16="http://schemas.microsoft.com/office/drawing/2014/main" id="{0487CAF7-4F64-4427-B230-25E66CAC8B80}"/>
                </a:ext>
              </a:extLst>
            </p:cNvPr>
            <p:cNvSpPr txBox="1"/>
            <p:nvPr/>
          </p:nvSpPr>
          <p:spPr>
            <a:xfrm>
              <a:off x="7461512" y="1255503"/>
              <a:ext cx="1025556" cy="348082"/>
            </a:xfrm>
            <a:prstGeom prst="rect">
              <a:avLst/>
            </a:prstGeom>
            <a:solidFill>
              <a:schemeClr val="bg1"/>
            </a:solidFill>
            <a:ln w="3175">
              <a:solidFill>
                <a:schemeClr val="tx1"/>
              </a:solidFill>
            </a:ln>
          </p:spPr>
          <p:txBody>
            <a:bodyPr wrap="square" rtlCol="0">
              <a:spAutoFit/>
            </a:bodyPr>
            <a:lstStyle/>
            <a:p>
              <a:pPr algn="ctr"/>
              <a:r>
                <a:rPr lang="en-US" sz="1600" dirty="0">
                  <a:latin typeface="Archer Bold" pitchFamily="50" charset="0"/>
                </a:rPr>
                <a:t>2001</a:t>
              </a:r>
            </a:p>
          </p:txBody>
        </p:sp>
      </p:grpSp>
      <p:sp>
        <p:nvSpPr>
          <p:cNvPr id="60" name="TextBox 59">
            <a:extLst>
              <a:ext uri="{FF2B5EF4-FFF2-40B4-BE49-F238E27FC236}">
                <a16:creationId xmlns:a16="http://schemas.microsoft.com/office/drawing/2014/main" id="{2406783D-6538-4B90-8FDC-66887A0D962B}"/>
              </a:ext>
            </a:extLst>
          </p:cNvPr>
          <p:cNvSpPr txBox="1"/>
          <p:nvPr/>
        </p:nvSpPr>
        <p:spPr>
          <a:xfrm>
            <a:off x="6687791" y="4266746"/>
            <a:ext cx="3088069" cy="276999"/>
          </a:xfrm>
          <a:prstGeom prst="rect">
            <a:avLst/>
          </a:prstGeom>
          <a:noFill/>
        </p:spPr>
        <p:txBody>
          <a:bodyPr wrap="square" rtlCol="0">
            <a:spAutoFit/>
          </a:bodyPr>
          <a:lstStyle/>
          <a:p>
            <a:r>
              <a:rPr lang="en-US" sz="1200" spc="-20" dirty="0">
                <a:latin typeface="Archer Book" panose="02000000000000000000" pitchFamily="50" charset="0"/>
              </a:rPr>
              <a:t>*Reoriented for better fit (not North-South)</a:t>
            </a:r>
          </a:p>
        </p:txBody>
      </p:sp>
      <p:grpSp>
        <p:nvGrpSpPr>
          <p:cNvPr id="63" name="Group 62">
            <a:extLst>
              <a:ext uri="{FF2B5EF4-FFF2-40B4-BE49-F238E27FC236}">
                <a16:creationId xmlns:a16="http://schemas.microsoft.com/office/drawing/2014/main" id="{629BDFDB-78F6-4487-8306-20A87AF75518}"/>
              </a:ext>
            </a:extLst>
          </p:cNvPr>
          <p:cNvGrpSpPr/>
          <p:nvPr/>
        </p:nvGrpSpPr>
        <p:grpSpPr>
          <a:xfrm>
            <a:off x="9252597" y="1210413"/>
            <a:ext cx="2403596" cy="2520927"/>
            <a:chOff x="9252597" y="1210413"/>
            <a:chExt cx="2403596" cy="2520927"/>
          </a:xfrm>
        </p:grpSpPr>
        <p:pic>
          <p:nvPicPr>
            <p:cNvPr id="61" name="Picture 60">
              <a:extLst>
                <a:ext uri="{FF2B5EF4-FFF2-40B4-BE49-F238E27FC236}">
                  <a16:creationId xmlns:a16="http://schemas.microsoft.com/office/drawing/2014/main" id="{A8F31CF2-ED8E-4DF8-9BBB-CC61231800A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252597" y="1523955"/>
              <a:ext cx="2403596" cy="2207385"/>
            </a:xfrm>
            <a:prstGeom prst="rect">
              <a:avLst/>
            </a:prstGeom>
          </p:spPr>
        </p:pic>
        <p:sp>
          <p:nvSpPr>
            <p:cNvPr id="62" name="TextBox 61">
              <a:extLst>
                <a:ext uri="{FF2B5EF4-FFF2-40B4-BE49-F238E27FC236}">
                  <a16:creationId xmlns:a16="http://schemas.microsoft.com/office/drawing/2014/main" id="{55EAA611-DEB2-4539-BE76-8F40CC563B97}"/>
                </a:ext>
              </a:extLst>
            </p:cNvPr>
            <p:cNvSpPr txBox="1"/>
            <p:nvPr/>
          </p:nvSpPr>
          <p:spPr>
            <a:xfrm>
              <a:off x="10095147" y="1210413"/>
              <a:ext cx="1025556" cy="348082"/>
            </a:xfrm>
            <a:prstGeom prst="rect">
              <a:avLst/>
            </a:prstGeom>
            <a:solidFill>
              <a:schemeClr val="bg1"/>
            </a:solidFill>
            <a:ln w="3175">
              <a:solidFill>
                <a:schemeClr val="tx1"/>
              </a:solidFill>
            </a:ln>
          </p:spPr>
          <p:txBody>
            <a:bodyPr wrap="square" rtlCol="0">
              <a:spAutoFit/>
            </a:bodyPr>
            <a:lstStyle/>
            <a:p>
              <a:pPr algn="ctr"/>
              <a:r>
                <a:rPr lang="en-US" sz="1600" dirty="0">
                  <a:latin typeface="Archer Bold" pitchFamily="50" charset="0"/>
                </a:rPr>
                <a:t>2001</a:t>
              </a:r>
            </a:p>
          </p:txBody>
        </p:sp>
      </p:grpSp>
      <p:grpSp>
        <p:nvGrpSpPr>
          <p:cNvPr id="67" name="Group 66">
            <a:extLst>
              <a:ext uri="{FF2B5EF4-FFF2-40B4-BE49-F238E27FC236}">
                <a16:creationId xmlns:a16="http://schemas.microsoft.com/office/drawing/2014/main" id="{21ABFB3F-BC88-4E18-84E8-DADE1BB8E93A}"/>
              </a:ext>
            </a:extLst>
          </p:cNvPr>
          <p:cNvGrpSpPr/>
          <p:nvPr/>
        </p:nvGrpSpPr>
        <p:grpSpPr>
          <a:xfrm>
            <a:off x="270425" y="1213358"/>
            <a:ext cx="11385768" cy="2506363"/>
            <a:chOff x="270425" y="1213358"/>
            <a:chExt cx="11385768" cy="2506363"/>
          </a:xfrm>
        </p:grpSpPr>
        <p:grpSp>
          <p:nvGrpSpPr>
            <p:cNvPr id="59" name="Group 58">
              <a:extLst>
                <a:ext uri="{FF2B5EF4-FFF2-40B4-BE49-F238E27FC236}">
                  <a16:creationId xmlns:a16="http://schemas.microsoft.com/office/drawing/2014/main" id="{BBA0B88D-ED76-4C44-84D3-F37A8C7EFC10}"/>
                </a:ext>
              </a:extLst>
            </p:cNvPr>
            <p:cNvGrpSpPr/>
            <p:nvPr/>
          </p:nvGrpSpPr>
          <p:grpSpPr>
            <a:xfrm>
              <a:off x="270425" y="1235503"/>
              <a:ext cx="8664205" cy="2449375"/>
              <a:chOff x="270425" y="1235503"/>
              <a:chExt cx="8664205" cy="2449375"/>
            </a:xfrm>
          </p:grpSpPr>
          <p:grpSp>
            <p:nvGrpSpPr>
              <p:cNvPr id="45" name="Group 44">
                <a:extLst>
                  <a:ext uri="{FF2B5EF4-FFF2-40B4-BE49-F238E27FC236}">
                    <a16:creationId xmlns:a16="http://schemas.microsoft.com/office/drawing/2014/main" id="{58A7BD09-D918-466E-9352-67FE2A555FED}"/>
                  </a:ext>
                </a:extLst>
              </p:cNvPr>
              <p:cNvGrpSpPr/>
              <p:nvPr/>
            </p:nvGrpSpPr>
            <p:grpSpPr>
              <a:xfrm>
                <a:off x="270425" y="1265981"/>
                <a:ext cx="3324745" cy="2405065"/>
                <a:chOff x="5815095" y="919348"/>
                <a:chExt cx="3324745" cy="2339234"/>
              </a:xfrm>
            </p:grpSpPr>
            <p:pic>
              <p:nvPicPr>
                <p:cNvPr id="44" name="Picture 43">
                  <a:extLst>
                    <a:ext uri="{FF2B5EF4-FFF2-40B4-BE49-F238E27FC236}">
                      <a16:creationId xmlns:a16="http://schemas.microsoft.com/office/drawing/2014/main" id="{B6C9EC9E-3157-463F-9980-8C23C1A7017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815095" y="1201843"/>
                  <a:ext cx="3324745" cy="2056739"/>
                </a:xfrm>
                <a:prstGeom prst="rect">
                  <a:avLst/>
                </a:prstGeom>
              </p:spPr>
            </p:pic>
            <p:sp>
              <p:nvSpPr>
                <p:cNvPr id="43" name="TextBox 42">
                  <a:extLst>
                    <a:ext uri="{FF2B5EF4-FFF2-40B4-BE49-F238E27FC236}">
                      <a16:creationId xmlns:a16="http://schemas.microsoft.com/office/drawing/2014/main" id="{1F7BD555-55AE-45D7-804D-A0F53F50B241}"/>
                    </a:ext>
                  </a:extLst>
                </p:cNvPr>
                <p:cNvSpPr txBox="1"/>
                <p:nvPr/>
              </p:nvSpPr>
              <p:spPr>
                <a:xfrm>
                  <a:off x="6964689" y="919348"/>
                  <a:ext cx="1025556" cy="338554"/>
                </a:xfrm>
                <a:prstGeom prst="rect">
                  <a:avLst/>
                </a:prstGeom>
                <a:solidFill>
                  <a:schemeClr val="bg1"/>
                </a:solidFill>
                <a:ln w="3175">
                  <a:solidFill>
                    <a:schemeClr val="tx1"/>
                  </a:solidFill>
                </a:ln>
              </p:spPr>
              <p:txBody>
                <a:bodyPr wrap="square" rtlCol="0">
                  <a:spAutoFit/>
                </a:bodyPr>
                <a:lstStyle/>
                <a:p>
                  <a:pPr algn="ctr"/>
                  <a:r>
                    <a:rPr lang="en-US" sz="1600" dirty="0">
                      <a:latin typeface="Archer Bold" pitchFamily="50" charset="0"/>
                    </a:rPr>
                    <a:t>2018</a:t>
                  </a:r>
                </a:p>
              </p:txBody>
            </p:sp>
          </p:grpSp>
          <p:grpSp>
            <p:nvGrpSpPr>
              <p:cNvPr id="49" name="Group 48">
                <a:extLst>
                  <a:ext uri="{FF2B5EF4-FFF2-40B4-BE49-F238E27FC236}">
                    <a16:creationId xmlns:a16="http://schemas.microsoft.com/office/drawing/2014/main" id="{2AA9027D-249B-4112-8605-3EB8501C9763}"/>
                  </a:ext>
                </a:extLst>
              </p:cNvPr>
              <p:cNvGrpSpPr/>
              <p:nvPr/>
            </p:nvGrpSpPr>
            <p:grpSpPr>
              <a:xfrm>
                <a:off x="3803950" y="1235503"/>
                <a:ext cx="3127199" cy="2435543"/>
                <a:chOff x="5815095" y="919348"/>
                <a:chExt cx="3127199" cy="2368877"/>
              </a:xfrm>
            </p:grpSpPr>
            <p:pic>
              <p:nvPicPr>
                <p:cNvPr id="50" name="Picture 49">
                  <a:extLst>
                    <a:ext uri="{FF2B5EF4-FFF2-40B4-BE49-F238E27FC236}">
                      <a16:creationId xmlns:a16="http://schemas.microsoft.com/office/drawing/2014/main" id="{FF74EE25-67C1-47CB-9930-433E0225B87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815095" y="1250572"/>
                  <a:ext cx="3127199" cy="2037653"/>
                </a:xfrm>
                <a:prstGeom prst="rect">
                  <a:avLst/>
                </a:prstGeom>
              </p:spPr>
            </p:pic>
            <p:sp>
              <p:nvSpPr>
                <p:cNvPr id="51" name="TextBox 50">
                  <a:extLst>
                    <a:ext uri="{FF2B5EF4-FFF2-40B4-BE49-F238E27FC236}">
                      <a16:creationId xmlns:a16="http://schemas.microsoft.com/office/drawing/2014/main" id="{25CAEE43-ED1E-4333-99BD-46BB56B7111B}"/>
                    </a:ext>
                  </a:extLst>
                </p:cNvPr>
                <p:cNvSpPr txBox="1"/>
                <p:nvPr/>
              </p:nvSpPr>
              <p:spPr>
                <a:xfrm>
                  <a:off x="6964689" y="919348"/>
                  <a:ext cx="1025556" cy="338554"/>
                </a:xfrm>
                <a:prstGeom prst="rect">
                  <a:avLst/>
                </a:prstGeom>
                <a:solidFill>
                  <a:schemeClr val="bg1"/>
                </a:solidFill>
                <a:ln w="3175">
                  <a:solidFill>
                    <a:schemeClr val="tx1"/>
                  </a:solidFill>
                </a:ln>
              </p:spPr>
              <p:txBody>
                <a:bodyPr wrap="square" rtlCol="0">
                  <a:spAutoFit/>
                </a:bodyPr>
                <a:lstStyle/>
                <a:p>
                  <a:pPr algn="ctr"/>
                  <a:r>
                    <a:rPr lang="en-US" sz="1600" dirty="0">
                      <a:latin typeface="Archer Bold" pitchFamily="50" charset="0"/>
                    </a:rPr>
                    <a:t>2018</a:t>
                  </a:r>
                </a:p>
              </p:txBody>
            </p:sp>
          </p:grpSp>
          <p:grpSp>
            <p:nvGrpSpPr>
              <p:cNvPr id="56" name="Group 55">
                <a:extLst>
                  <a:ext uri="{FF2B5EF4-FFF2-40B4-BE49-F238E27FC236}">
                    <a16:creationId xmlns:a16="http://schemas.microsoft.com/office/drawing/2014/main" id="{9C792719-46F1-4ED4-9241-E077A4B6DE13}"/>
                  </a:ext>
                </a:extLst>
              </p:cNvPr>
              <p:cNvGrpSpPr/>
              <p:nvPr/>
            </p:nvGrpSpPr>
            <p:grpSpPr>
              <a:xfrm>
                <a:off x="7226857" y="1251091"/>
                <a:ext cx="1707773" cy="2433787"/>
                <a:chOff x="7489453" y="1322375"/>
                <a:chExt cx="1707773" cy="2433787"/>
              </a:xfrm>
            </p:grpSpPr>
            <p:pic>
              <p:nvPicPr>
                <p:cNvPr id="57" name="Picture 56">
                  <a:extLst>
                    <a:ext uri="{FF2B5EF4-FFF2-40B4-BE49-F238E27FC236}">
                      <a16:creationId xmlns:a16="http://schemas.microsoft.com/office/drawing/2014/main" id="{64537206-ADA7-4509-8751-717A9A2955A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5400000">
                  <a:off x="7262878" y="1821814"/>
                  <a:ext cx="2160923" cy="1707773"/>
                </a:xfrm>
                <a:prstGeom prst="rect">
                  <a:avLst/>
                </a:prstGeom>
              </p:spPr>
            </p:pic>
            <p:sp>
              <p:nvSpPr>
                <p:cNvPr id="58" name="TextBox 57">
                  <a:extLst>
                    <a:ext uri="{FF2B5EF4-FFF2-40B4-BE49-F238E27FC236}">
                      <a16:creationId xmlns:a16="http://schemas.microsoft.com/office/drawing/2014/main" id="{D7C1F0FE-87F2-4DB4-9C30-B6B346895F0A}"/>
                    </a:ext>
                  </a:extLst>
                </p:cNvPr>
                <p:cNvSpPr txBox="1"/>
                <p:nvPr/>
              </p:nvSpPr>
              <p:spPr>
                <a:xfrm>
                  <a:off x="7719983" y="1322375"/>
                  <a:ext cx="1025556" cy="348082"/>
                </a:xfrm>
                <a:prstGeom prst="rect">
                  <a:avLst/>
                </a:prstGeom>
                <a:solidFill>
                  <a:schemeClr val="bg1"/>
                </a:solidFill>
                <a:ln w="3175">
                  <a:solidFill>
                    <a:schemeClr val="tx1"/>
                  </a:solidFill>
                </a:ln>
              </p:spPr>
              <p:txBody>
                <a:bodyPr wrap="square" rtlCol="0">
                  <a:spAutoFit/>
                </a:bodyPr>
                <a:lstStyle/>
                <a:p>
                  <a:pPr algn="ctr"/>
                  <a:r>
                    <a:rPr lang="en-US" sz="1600" dirty="0">
                      <a:latin typeface="Archer Bold" pitchFamily="50" charset="0"/>
                    </a:rPr>
                    <a:t>2018</a:t>
                  </a:r>
                </a:p>
              </p:txBody>
            </p:sp>
          </p:grpSp>
        </p:grpSp>
        <p:grpSp>
          <p:nvGrpSpPr>
            <p:cNvPr id="64" name="Group 63">
              <a:extLst>
                <a:ext uri="{FF2B5EF4-FFF2-40B4-BE49-F238E27FC236}">
                  <a16:creationId xmlns:a16="http://schemas.microsoft.com/office/drawing/2014/main" id="{22E8EBA9-F089-4887-955F-1C3E8F10B639}"/>
                </a:ext>
              </a:extLst>
            </p:cNvPr>
            <p:cNvGrpSpPr/>
            <p:nvPr/>
          </p:nvGrpSpPr>
          <p:grpSpPr>
            <a:xfrm>
              <a:off x="9252597" y="1213358"/>
              <a:ext cx="2403596" cy="2506363"/>
              <a:chOff x="9252597" y="1210413"/>
              <a:chExt cx="2403596" cy="2506363"/>
            </a:xfrm>
          </p:grpSpPr>
          <p:pic>
            <p:nvPicPr>
              <p:cNvPr id="65" name="Picture 64">
                <a:extLst>
                  <a:ext uri="{FF2B5EF4-FFF2-40B4-BE49-F238E27FC236}">
                    <a16:creationId xmlns:a16="http://schemas.microsoft.com/office/drawing/2014/main" id="{8AC9D22D-6242-4BC0-A2E8-0FD194AD914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252597" y="1538518"/>
                <a:ext cx="2403596" cy="2178258"/>
              </a:xfrm>
              <a:prstGeom prst="rect">
                <a:avLst/>
              </a:prstGeom>
            </p:spPr>
          </p:pic>
          <p:sp>
            <p:nvSpPr>
              <p:cNvPr id="66" name="TextBox 65">
                <a:extLst>
                  <a:ext uri="{FF2B5EF4-FFF2-40B4-BE49-F238E27FC236}">
                    <a16:creationId xmlns:a16="http://schemas.microsoft.com/office/drawing/2014/main" id="{EF024D0E-867B-43F3-9622-FB5C1CA71368}"/>
                  </a:ext>
                </a:extLst>
              </p:cNvPr>
              <p:cNvSpPr txBox="1"/>
              <p:nvPr/>
            </p:nvSpPr>
            <p:spPr>
              <a:xfrm>
                <a:off x="10095147" y="1210413"/>
                <a:ext cx="1025556" cy="348082"/>
              </a:xfrm>
              <a:prstGeom prst="rect">
                <a:avLst/>
              </a:prstGeom>
              <a:solidFill>
                <a:schemeClr val="bg1"/>
              </a:solidFill>
              <a:ln w="3175">
                <a:solidFill>
                  <a:schemeClr val="tx1"/>
                </a:solidFill>
              </a:ln>
            </p:spPr>
            <p:txBody>
              <a:bodyPr wrap="square" rtlCol="0">
                <a:spAutoFit/>
              </a:bodyPr>
              <a:lstStyle/>
              <a:p>
                <a:pPr algn="ctr"/>
                <a:r>
                  <a:rPr lang="en-US" sz="1600" dirty="0">
                    <a:latin typeface="Archer Bold" pitchFamily="50" charset="0"/>
                  </a:rPr>
                  <a:t>2018</a:t>
                </a:r>
              </a:p>
            </p:txBody>
          </p:sp>
        </p:grpSp>
      </p:grpSp>
    </p:spTree>
    <p:extLst>
      <p:ext uri="{BB962C8B-B14F-4D97-AF65-F5344CB8AC3E}">
        <p14:creationId xmlns:p14="http://schemas.microsoft.com/office/powerpoint/2010/main" val="7052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782" y="287653"/>
            <a:ext cx="11544835" cy="475805"/>
          </a:xfrm>
        </p:spPr>
        <p:txBody>
          <a:bodyPr>
            <a:normAutofit fontScale="90000"/>
          </a:bodyPr>
          <a:lstStyle/>
          <a:p>
            <a:pPr algn="ctr"/>
            <a:r>
              <a:rPr lang="en-US" sz="3600" dirty="0">
                <a:latin typeface="Archer Bold" pitchFamily="50" charset="0"/>
              </a:rPr>
              <a:t>Economic Importance of Infrastructure Investment </a:t>
            </a:r>
          </a:p>
        </p:txBody>
      </p:sp>
      <p:pic>
        <p:nvPicPr>
          <p:cNvPr id="4" name="Picture 3"/>
          <p:cNvPicPr>
            <a:picLocks noChangeAspect="1"/>
          </p:cNvPicPr>
          <p:nvPr/>
        </p:nvPicPr>
        <p:blipFill>
          <a:blip r:embed="rId3"/>
          <a:stretch>
            <a:fillRect/>
          </a:stretch>
        </p:blipFill>
        <p:spPr>
          <a:xfrm>
            <a:off x="123383" y="1588585"/>
            <a:ext cx="5023723" cy="3715293"/>
          </a:xfrm>
          <a:prstGeom prst="rect">
            <a:avLst/>
          </a:prstGeom>
        </p:spPr>
      </p:pic>
      <p:pic>
        <p:nvPicPr>
          <p:cNvPr id="5" name="Picture 4"/>
          <p:cNvPicPr>
            <a:picLocks noChangeAspect="1"/>
          </p:cNvPicPr>
          <p:nvPr/>
        </p:nvPicPr>
        <p:blipFill>
          <a:blip r:embed="rId4"/>
          <a:stretch>
            <a:fillRect/>
          </a:stretch>
        </p:blipFill>
        <p:spPr>
          <a:xfrm>
            <a:off x="123381" y="1582819"/>
            <a:ext cx="4883427" cy="3726825"/>
          </a:xfrm>
          <a:prstGeom prst="rect">
            <a:avLst/>
          </a:prstGeom>
        </p:spPr>
      </p:pic>
      <p:pic>
        <p:nvPicPr>
          <p:cNvPr id="6" name="Picture 5"/>
          <p:cNvPicPr>
            <a:picLocks noChangeAspect="1"/>
          </p:cNvPicPr>
          <p:nvPr/>
        </p:nvPicPr>
        <p:blipFill>
          <a:blip r:embed="rId5"/>
          <a:stretch>
            <a:fillRect/>
          </a:stretch>
        </p:blipFill>
        <p:spPr>
          <a:xfrm>
            <a:off x="123381" y="1461796"/>
            <a:ext cx="4883427" cy="4140639"/>
          </a:xfrm>
          <a:prstGeom prst="rect">
            <a:avLst/>
          </a:prstGeom>
        </p:spPr>
      </p:pic>
      <p:sp>
        <p:nvSpPr>
          <p:cNvPr id="3" name="Rectangle 2">
            <a:extLst>
              <a:ext uri="{FF2B5EF4-FFF2-40B4-BE49-F238E27FC236}">
                <a16:creationId xmlns:a16="http://schemas.microsoft.com/office/drawing/2014/main" id="{3A72566F-4D7A-4DB7-AF44-782A42D075F3}"/>
              </a:ext>
            </a:extLst>
          </p:cNvPr>
          <p:cNvSpPr/>
          <p:nvPr/>
        </p:nvSpPr>
        <p:spPr>
          <a:xfrm>
            <a:off x="10724225" y="1461796"/>
            <a:ext cx="248575" cy="189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71AF9B3E-846A-48D7-AB02-A73ED78BA9C7}"/>
              </a:ext>
            </a:extLst>
          </p:cNvPr>
          <p:cNvGrpSpPr/>
          <p:nvPr/>
        </p:nvGrpSpPr>
        <p:grpSpPr>
          <a:xfrm>
            <a:off x="123383" y="1083020"/>
            <a:ext cx="5067300" cy="4898191"/>
            <a:chOff x="123383" y="1083020"/>
            <a:chExt cx="5067300" cy="4898191"/>
          </a:xfrm>
        </p:grpSpPr>
        <p:pic>
          <p:nvPicPr>
            <p:cNvPr id="9" name="Picture 8"/>
            <p:cNvPicPr>
              <a:picLocks noChangeAspect="1"/>
            </p:cNvPicPr>
            <p:nvPr/>
          </p:nvPicPr>
          <p:blipFill rotWithShape="1">
            <a:blip r:embed="rId6"/>
            <a:srcRect b="12094"/>
            <a:stretch/>
          </p:blipFill>
          <p:spPr>
            <a:xfrm>
              <a:off x="123383" y="1083020"/>
              <a:ext cx="5067300" cy="4898191"/>
            </a:xfrm>
            <a:prstGeom prst="rect">
              <a:avLst/>
            </a:prstGeom>
          </p:spPr>
        </p:pic>
        <p:sp>
          <p:nvSpPr>
            <p:cNvPr id="19" name="TextBox 18">
              <a:extLst>
                <a:ext uri="{FF2B5EF4-FFF2-40B4-BE49-F238E27FC236}">
                  <a16:creationId xmlns:a16="http://schemas.microsoft.com/office/drawing/2014/main" id="{A82AC762-5EB2-4F9F-A48D-C9E445262A4F}"/>
                </a:ext>
              </a:extLst>
            </p:cNvPr>
            <p:cNvSpPr txBox="1"/>
            <p:nvPr/>
          </p:nvSpPr>
          <p:spPr>
            <a:xfrm>
              <a:off x="523782" y="1171343"/>
              <a:ext cx="4330606" cy="348082"/>
            </a:xfrm>
            <a:prstGeom prst="rect">
              <a:avLst/>
            </a:prstGeom>
            <a:solidFill>
              <a:schemeClr val="bg1"/>
            </a:solidFill>
            <a:ln w="12700">
              <a:solidFill>
                <a:schemeClr val="tx1"/>
              </a:solidFill>
            </a:ln>
          </p:spPr>
          <p:txBody>
            <a:bodyPr wrap="square" rtlCol="0">
              <a:spAutoFit/>
            </a:bodyPr>
            <a:lstStyle/>
            <a:p>
              <a:pPr algn="ctr"/>
              <a:r>
                <a:rPr lang="en-US" sz="1600" dirty="0">
                  <a:latin typeface="Archer Bold" pitchFamily="50" charset="0"/>
                </a:rPr>
                <a:t>Development within Project Buffer</a:t>
              </a:r>
            </a:p>
          </p:txBody>
        </p:sp>
      </p:grpSp>
      <p:grpSp>
        <p:nvGrpSpPr>
          <p:cNvPr id="10" name="Group 9">
            <a:extLst>
              <a:ext uri="{FF2B5EF4-FFF2-40B4-BE49-F238E27FC236}">
                <a16:creationId xmlns:a16="http://schemas.microsoft.com/office/drawing/2014/main" id="{652D0C37-EDAC-40D6-B32E-1CC0806F6CBC}"/>
              </a:ext>
            </a:extLst>
          </p:cNvPr>
          <p:cNvGrpSpPr/>
          <p:nvPr/>
        </p:nvGrpSpPr>
        <p:grpSpPr>
          <a:xfrm>
            <a:off x="5184721" y="2172555"/>
            <a:ext cx="6867315" cy="3126146"/>
            <a:chOff x="5147106" y="977322"/>
            <a:chExt cx="6867315" cy="3126146"/>
          </a:xfrm>
        </p:grpSpPr>
        <p:sp>
          <p:nvSpPr>
            <p:cNvPr id="25" name="TextBox 24">
              <a:extLst>
                <a:ext uri="{FF2B5EF4-FFF2-40B4-BE49-F238E27FC236}">
                  <a16:creationId xmlns:a16="http://schemas.microsoft.com/office/drawing/2014/main" id="{C192EC0F-938F-4065-B421-EDE67B83E7B2}"/>
                </a:ext>
              </a:extLst>
            </p:cNvPr>
            <p:cNvSpPr txBox="1"/>
            <p:nvPr/>
          </p:nvSpPr>
          <p:spPr>
            <a:xfrm>
              <a:off x="5147106" y="977322"/>
              <a:ext cx="6867315" cy="348082"/>
            </a:xfrm>
            <a:prstGeom prst="rect">
              <a:avLst/>
            </a:prstGeom>
            <a:solidFill>
              <a:schemeClr val="bg1"/>
            </a:solidFill>
            <a:ln w="12700">
              <a:noFill/>
            </a:ln>
          </p:spPr>
          <p:txBody>
            <a:bodyPr wrap="square" rtlCol="0">
              <a:spAutoFit/>
            </a:bodyPr>
            <a:lstStyle/>
            <a:p>
              <a:pPr algn="ctr"/>
              <a:r>
                <a:rPr lang="en-US" sz="1600" dirty="0">
                  <a:latin typeface="Archer Bold" pitchFamily="50" charset="0"/>
                </a:rPr>
                <a:t>Table 1: Change in Number of Businesses within One-Mile of Roadway</a:t>
              </a:r>
            </a:p>
          </p:txBody>
        </p:sp>
        <p:graphicFrame>
          <p:nvGraphicFramePr>
            <p:cNvPr id="26" name="Content Placeholder 3">
              <a:extLst>
                <a:ext uri="{FF2B5EF4-FFF2-40B4-BE49-F238E27FC236}">
                  <a16:creationId xmlns:a16="http://schemas.microsoft.com/office/drawing/2014/main" id="{7891C871-0539-4AA1-B93B-0B601C1B5AF4}"/>
                </a:ext>
              </a:extLst>
            </p:cNvPr>
            <p:cNvGraphicFramePr>
              <a:graphicFrameLocks/>
            </p:cNvGraphicFramePr>
            <p:nvPr>
              <p:extLst>
                <p:ext uri="{D42A27DB-BD31-4B8C-83A1-F6EECF244321}">
                  <p14:modId xmlns:p14="http://schemas.microsoft.com/office/powerpoint/2010/main" val="1753787746"/>
                </p:ext>
              </p:extLst>
            </p:nvPr>
          </p:nvGraphicFramePr>
          <p:xfrm>
            <a:off x="5160242" y="1317227"/>
            <a:ext cx="6737267" cy="2786241"/>
          </p:xfrm>
          <a:graphic>
            <a:graphicData uri="http://schemas.openxmlformats.org/drawingml/2006/table">
              <a:tbl>
                <a:tblPr firstRow="1" bandRow="1">
                  <a:tableStyleId>{5C22544A-7EE6-4342-B048-85BDC9FD1C3A}</a:tableStyleId>
                </a:tblPr>
                <a:tblGrid>
                  <a:gridCol w="2227580">
                    <a:extLst>
                      <a:ext uri="{9D8B030D-6E8A-4147-A177-3AD203B41FA5}">
                        <a16:colId xmlns:a16="http://schemas.microsoft.com/office/drawing/2014/main" val="20000"/>
                      </a:ext>
                    </a:extLst>
                  </a:gridCol>
                  <a:gridCol w="1381323">
                    <a:extLst>
                      <a:ext uri="{9D8B030D-6E8A-4147-A177-3AD203B41FA5}">
                        <a16:colId xmlns:a16="http://schemas.microsoft.com/office/drawing/2014/main" val="20001"/>
                      </a:ext>
                    </a:extLst>
                  </a:gridCol>
                  <a:gridCol w="1609348">
                    <a:extLst>
                      <a:ext uri="{9D8B030D-6E8A-4147-A177-3AD203B41FA5}">
                        <a16:colId xmlns:a16="http://schemas.microsoft.com/office/drawing/2014/main" val="20002"/>
                      </a:ext>
                    </a:extLst>
                  </a:gridCol>
                  <a:gridCol w="1519016">
                    <a:extLst>
                      <a:ext uri="{9D8B030D-6E8A-4147-A177-3AD203B41FA5}">
                        <a16:colId xmlns:a16="http://schemas.microsoft.com/office/drawing/2014/main" val="675398363"/>
                      </a:ext>
                    </a:extLst>
                  </a:gridCol>
                </a:tblGrid>
                <a:tr h="4545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bg1"/>
                            </a:solidFill>
                            <a:latin typeface="Archer Bold" pitchFamily="50" charset="0"/>
                          </a:rPr>
                          <a:t>Road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US" sz="1200" b="0" i="0" dirty="0">
                            <a:solidFill>
                              <a:schemeClr val="bg1"/>
                            </a:solidFill>
                            <a:latin typeface="Archer Bold" pitchFamily="50" charset="0"/>
                          </a:rPr>
                          <a:t>2001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US" sz="1200" b="0" i="0" dirty="0">
                            <a:solidFill>
                              <a:schemeClr val="bg1"/>
                            </a:solidFill>
                            <a:latin typeface="Archer Bold" pitchFamily="50" charset="0"/>
                          </a:rPr>
                          <a:t>2016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US" sz="1200" b="0" i="0" spc="-20" baseline="0" dirty="0">
                            <a:solidFill>
                              <a:schemeClr val="bg1"/>
                            </a:solidFill>
                            <a:latin typeface="Archer Bold" pitchFamily="50" charset="0"/>
                          </a:rPr>
                          <a:t>Percent Change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254701">
                  <a:tc>
                    <a:txBody>
                      <a:bodyPr/>
                      <a:lstStyle/>
                      <a:p>
                        <a:r>
                          <a:rPr lang="en-US" sz="1100" dirty="0">
                            <a:latin typeface="Archer Book" panose="02000000000000000000" pitchFamily="50" charset="0"/>
                          </a:rPr>
                          <a:t>Interstates (Road Projects)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3,560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6,050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419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cher Book" panose="02000000000000000000" pitchFamily="50" charset="0"/>
                          </a:rPr>
                          <a:t>Interstates (No Road Projects)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79,700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113,700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2669493"/>
                    </a:ext>
                  </a:extLst>
                </a:tr>
                <a:tr h="126506">
                  <a:tc gridSpan="3">
                    <a:txBody>
                      <a:bodyPr/>
                      <a:lstStyle/>
                      <a:p>
                        <a:r>
                          <a:rPr lang="en-US" sz="1100" i="1" dirty="0">
                            <a:latin typeface="Archer Bold" pitchFamily="50" charset="0"/>
                          </a:rPr>
                          <a:t>Difference in Growth Rates Between Interstates with and without Improvements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a:endParaRPr lang="en-US" sz="1100" dirty="0">
                          <a:latin typeface="Archer Semibold"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100" dirty="0">
                          <a:latin typeface="Archer Semibold"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Bold" pitchFamily="50"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7357637"/>
                    </a:ext>
                  </a:extLst>
                </a:tr>
                <a:tr h="126506">
                  <a:tc>
                    <a:txBody>
                      <a:bodyPr/>
                      <a:lstStyle/>
                      <a:p>
                        <a:r>
                          <a:rPr lang="en-US" sz="1100" dirty="0">
                            <a:latin typeface="Archer Book" panose="02000000000000000000" pitchFamily="50" charset="0"/>
                          </a:rPr>
                          <a:t>US Highways (Road Projects)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17,250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24,250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2343676"/>
                    </a:ext>
                  </a:extLst>
                </a:tr>
                <a:tr h="1265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cher Book" panose="02000000000000000000" pitchFamily="50" charset="0"/>
                          </a:rPr>
                          <a:t>US Highways ( No Road Projects)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185,000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236,400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958060"/>
                    </a:ext>
                  </a:extLst>
                </a:tr>
                <a:tr h="126506">
                  <a:tc gridSpan="3">
                    <a:txBody>
                      <a:bodyPr/>
                      <a:lstStyle/>
                      <a:p>
                        <a:r>
                          <a:rPr lang="en-US" sz="1100" i="1" spc="-10" baseline="0" dirty="0">
                            <a:latin typeface="Archer Bold" pitchFamily="50" charset="0"/>
                          </a:rPr>
                          <a:t>Difference in Growth Rates Between US Highways with and without Improvements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a:endParaRPr lang="en-US" sz="1100" dirty="0">
                          <a:latin typeface="Archer Semibold"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100" dirty="0">
                          <a:latin typeface="Archer Semibold"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Bold" pitchFamily="50"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6674864"/>
                    </a:ext>
                  </a:extLst>
                </a:tr>
                <a:tr h="126506">
                  <a:tc>
                    <a:txBody>
                      <a:bodyPr/>
                      <a:lstStyle/>
                      <a:p>
                        <a:r>
                          <a:rPr lang="en-US" sz="1100" dirty="0">
                            <a:latin typeface="Archer Book" panose="02000000000000000000" pitchFamily="50" charset="0"/>
                          </a:rPr>
                          <a:t>NC Highways (Road Projects)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15,950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27,520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1738114"/>
                    </a:ext>
                  </a:extLst>
                </a:tr>
                <a:tr h="1265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cher Book" panose="02000000000000000000" pitchFamily="50" charset="0"/>
                          </a:rPr>
                          <a:t>NC Highways ( No Road Projects)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165,100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205,900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0505701"/>
                    </a:ext>
                  </a:extLst>
                </a:tr>
                <a:tr h="126506">
                  <a:tc gridSpan="3">
                    <a:txBody>
                      <a:bodyPr/>
                      <a:lstStyle/>
                      <a:p>
                        <a:r>
                          <a:rPr lang="en-US" sz="1100" i="1" spc="-10" baseline="0" dirty="0">
                            <a:latin typeface="Archer Bold" pitchFamily="50" charset="0"/>
                          </a:rPr>
                          <a:t>Difference in Growth Rates Between NC Highways with and without Improvements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a:endParaRPr lang="en-US" sz="1100" dirty="0">
                          <a:latin typeface="Archer Semibold"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100" dirty="0">
                          <a:latin typeface="Archer Semibold"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Bold" pitchFamily="50" charset="0"/>
                          </a:rPr>
                          <a:t>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6781460"/>
                    </a:ext>
                  </a:extLst>
                </a:tr>
              </a:tbl>
            </a:graphicData>
          </a:graphic>
        </p:graphicFrame>
      </p:grpSp>
      <p:grpSp>
        <p:nvGrpSpPr>
          <p:cNvPr id="34" name="Group 33">
            <a:extLst>
              <a:ext uri="{FF2B5EF4-FFF2-40B4-BE49-F238E27FC236}">
                <a16:creationId xmlns:a16="http://schemas.microsoft.com/office/drawing/2014/main" id="{136E80AC-5270-4496-9138-F993DC4C73E5}"/>
              </a:ext>
            </a:extLst>
          </p:cNvPr>
          <p:cNvGrpSpPr/>
          <p:nvPr/>
        </p:nvGrpSpPr>
        <p:grpSpPr>
          <a:xfrm>
            <a:off x="0" y="6203939"/>
            <a:ext cx="12202650" cy="686712"/>
            <a:chOff x="0" y="6203939"/>
            <a:chExt cx="12202650" cy="686712"/>
          </a:xfrm>
        </p:grpSpPr>
        <p:sp>
          <p:nvSpPr>
            <p:cNvPr id="35" name="Rectangle 34">
              <a:extLst>
                <a:ext uri="{FF2B5EF4-FFF2-40B4-BE49-F238E27FC236}">
                  <a16:creationId xmlns:a16="http://schemas.microsoft.com/office/drawing/2014/main" id="{F54BF7AE-65C6-4C1E-992A-C7CAE58F7BD6}"/>
                </a:ext>
              </a:extLst>
            </p:cNvPr>
            <p:cNvSpPr/>
            <p:nvPr/>
          </p:nvSpPr>
          <p:spPr>
            <a:xfrm>
              <a:off x="0" y="6203939"/>
              <a:ext cx="12202650" cy="686712"/>
            </a:xfrm>
            <a:prstGeom prst="rect">
              <a:avLst/>
            </a:prstGeom>
            <a:solidFill>
              <a:srgbClr val="053E5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36" name="Picture 35" descr="A close up of a sign&#10;&#10;Description automatically generated">
              <a:extLst>
                <a:ext uri="{FF2B5EF4-FFF2-40B4-BE49-F238E27FC236}">
                  <a16:creationId xmlns:a16="http://schemas.microsoft.com/office/drawing/2014/main" id="{01A9571A-65F6-450C-B990-145CFACF12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164" y="6237618"/>
              <a:ext cx="1580457" cy="619835"/>
            </a:xfrm>
            <a:prstGeom prst="rect">
              <a:avLst/>
            </a:prstGeom>
          </p:spPr>
        </p:pic>
        <p:pic>
          <p:nvPicPr>
            <p:cNvPr id="37" name="Picture 36">
              <a:extLst>
                <a:ext uri="{FF2B5EF4-FFF2-40B4-BE49-F238E27FC236}">
                  <a16:creationId xmlns:a16="http://schemas.microsoft.com/office/drawing/2014/main" id="{BB21DEDD-2230-49E9-A685-2FDF05EE4CD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252843" y="6299367"/>
              <a:ext cx="2715039" cy="533529"/>
            </a:xfrm>
            <a:prstGeom prst="rect">
              <a:avLst/>
            </a:prstGeom>
          </p:spPr>
        </p:pic>
      </p:grpSp>
      <p:grpSp>
        <p:nvGrpSpPr>
          <p:cNvPr id="45" name="Group 44">
            <a:extLst>
              <a:ext uri="{FF2B5EF4-FFF2-40B4-BE49-F238E27FC236}">
                <a16:creationId xmlns:a16="http://schemas.microsoft.com/office/drawing/2014/main" id="{A51A58E4-23A1-4EBA-ADBA-38B7A5AA808C}"/>
              </a:ext>
            </a:extLst>
          </p:cNvPr>
          <p:cNvGrpSpPr/>
          <p:nvPr/>
        </p:nvGrpSpPr>
        <p:grpSpPr>
          <a:xfrm>
            <a:off x="5174479" y="2183498"/>
            <a:ext cx="6903790" cy="3126146"/>
            <a:chOff x="5147106" y="977322"/>
            <a:chExt cx="6867315" cy="3126146"/>
          </a:xfrm>
        </p:grpSpPr>
        <p:sp>
          <p:nvSpPr>
            <p:cNvPr id="46" name="TextBox 45">
              <a:extLst>
                <a:ext uri="{FF2B5EF4-FFF2-40B4-BE49-F238E27FC236}">
                  <a16:creationId xmlns:a16="http://schemas.microsoft.com/office/drawing/2014/main" id="{DFFE99E8-F61A-4542-8B18-F7756B6197BC}"/>
                </a:ext>
              </a:extLst>
            </p:cNvPr>
            <p:cNvSpPr txBox="1"/>
            <p:nvPr/>
          </p:nvSpPr>
          <p:spPr>
            <a:xfrm>
              <a:off x="5147106" y="977322"/>
              <a:ext cx="6867315" cy="348082"/>
            </a:xfrm>
            <a:prstGeom prst="rect">
              <a:avLst/>
            </a:prstGeom>
            <a:solidFill>
              <a:schemeClr val="bg1"/>
            </a:solidFill>
            <a:ln w="12700">
              <a:noFill/>
            </a:ln>
          </p:spPr>
          <p:txBody>
            <a:bodyPr wrap="square" rtlCol="0">
              <a:spAutoFit/>
            </a:bodyPr>
            <a:lstStyle/>
            <a:p>
              <a:pPr algn="ctr"/>
              <a:r>
                <a:rPr lang="en-US" sz="1600" dirty="0">
                  <a:latin typeface="Archer Bold" pitchFamily="50" charset="0"/>
                </a:rPr>
                <a:t>Table 2: Change in Employment within One-Mile of Roadway</a:t>
              </a:r>
            </a:p>
          </p:txBody>
        </p:sp>
        <p:graphicFrame>
          <p:nvGraphicFramePr>
            <p:cNvPr id="47" name="Content Placeholder 3">
              <a:extLst>
                <a:ext uri="{FF2B5EF4-FFF2-40B4-BE49-F238E27FC236}">
                  <a16:creationId xmlns:a16="http://schemas.microsoft.com/office/drawing/2014/main" id="{43BF5D92-1900-4702-9BC8-750DA8C7E9FC}"/>
                </a:ext>
              </a:extLst>
            </p:cNvPr>
            <p:cNvGraphicFramePr>
              <a:graphicFrameLocks/>
            </p:cNvGraphicFramePr>
            <p:nvPr>
              <p:extLst>
                <p:ext uri="{D42A27DB-BD31-4B8C-83A1-F6EECF244321}">
                  <p14:modId xmlns:p14="http://schemas.microsoft.com/office/powerpoint/2010/main" val="454872632"/>
                </p:ext>
              </p:extLst>
            </p:nvPr>
          </p:nvGraphicFramePr>
          <p:xfrm>
            <a:off x="5160242" y="1317227"/>
            <a:ext cx="6701673" cy="2786241"/>
          </p:xfrm>
          <a:graphic>
            <a:graphicData uri="http://schemas.openxmlformats.org/drawingml/2006/table">
              <a:tbl>
                <a:tblPr firstRow="1" bandRow="1">
                  <a:tableStyleId>{5C22544A-7EE6-4342-B048-85BDC9FD1C3A}</a:tableStyleId>
                </a:tblPr>
                <a:tblGrid>
                  <a:gridCol w="2207300">
                    <a:extLst>
                      <a:ext uri="{9D8B030D-6E8A-4147-A177-3AD203B41FA5}">
                        <a16:colId xmlns:a16="http://schemas.microsoft.com/office/drawing/2014/main" val="20000"/>
                      </a:ext>
                    </a:extLst>
                  </a:gridCol>
                  <a:gridCol w="1387535">
                    <a:extLst>
                      <a:ext uri="{9D8B030D-6E8A-4147-A177-3AD203B41FA5}">
                        <a16:colId xmlns:a16="http://schemas.microsoft.com/office/drawing/2014/main" val="20001"/>
                      </a:ext>
                    </a:extLst>
                  </a:gridCol>
                  <a:gridCol w="1671423">
                    <a:extLst>
                      <a:ext uri="{9D8B030D-6E8A-4147-A177-3AD203B41FA5}">
                        <a16:colId xmlns:a16="http://schemas.microsoft.com/office/drawing/2014/main" val="20002"/>
                      </a:ext>
                    </a:extLst>
                  </a:gridCol>
                  <a:gridCol w="1471010">
                    <a:extLst>
                      <a:ext uri="{9D8B030D-6E8A-4147-A177-3AD203B41FA5}">
                        <a16:colId xmlns:a16="http://schemas.microsoft.com/office/drawing/2014/main" val="675398363"/>
                      </a:ext>
                    </a:extLst>
                  </a:gridCol>
                </a:tblGrid>
                <a:tr h="4545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bg1"/>
                            </a:solidFill>
                            <a:latin typeface="Archer Bold" pitchFamily="50" charset="0"/>
                          </a:rPr>
                          <a:t>Road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US" sz="1200" b="0" i="0" dirty="0">
                            <a:solidFill>
                              <a:schemeClr val="bg1"/>
                            </a:solidFill>
                            <a:latin typeface="Archer Bold" pitchFamily="50" charset="0"/>
                          </a:rPr>
                          <a:t>2001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US" sz="1200" b="0" i="0" dirty="0">
                            <a:solidFill>
                              <a:schemeClr val="bg1"/>
                            </a:solidFill>
                            <a:latin typeface="Archer Bold" pitchFamily="50" charset="0"/>
                          </a:rPr>
                          <a:t>2016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US" sz="1200" b="0" i="0" spc="-20" baseline="0" dirty="0">
                            <a:solidFill>
                              <a:schemeClr val="bg1"/>
                            </a:solidFill>
                            <a:latin typeface="Archer Bold" pitchFamily="50" charset="0"/>
                          </a:rPr>
                          <a:t>Percent Change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254701">
                  <a:tc>
                    <a:txBody>
                      <a:bodyPr/>
                      <a:lstStyle/>
                      <a:p>
                        <a:r>
                          <a:rPr lang="en-US" sz="1100" dirty="0">
                            <a:latin typeface="Archer Book" panose="02000000000000000000" pitchFamily="50" charset="0"/>
                          </a:rPr>
                          <a:t>Interstates (Road Projects)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47,700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84,100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419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cher Book" panose="02000000000000000000" pitchFamily="50" charset="0"/>
                          </a:rPr>
                          <a:t>Interstates (No Road Projects)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1,096,000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1,418,000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2669493"/>
                    </a:ext>
                  </a:extLst>
                </a:tr>
                <a:tr h="126506">
                  <a:tc gridSpan="3">
                    <a:txBody>
                      <a:bodyPr/>
                      <a:lstStyle/>
                      <a:p>
                        <a:r>
                          <a:rPr lang="en-US" sz="1100" i="1" dirty="0">
                            <a:latin typeface="Archer Bold" pitchFamily="50" charset="0"/>
                          </a:rPr>
                          <a:t>Difference in Growth Rates Between Interstates with and without Improvements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a:endParaRPr lang="en-US" sz="1100" dirty="0">
                          <a:latin typeface="Archer Semibold"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100" dirty="0">
                          <a:latin typeface="Archer Semibold"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Bold" pitchFamily="50" charset="0"/>
                          </a:rPr>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7357637"/>
                    </a:ext>
                  </a:extLst>
                </a:tr>
                <a:tr h="126506">
                  <a:tc>
                    <a:txBody>
                      <a:bodyPr/>
                      <a:lstStyle/>
                      <a:p>
                        <a:r>
                          <a:rPr lang="en-US" sz="1100" dirty="0">
                            <a:latin typeface="Archer Book" panose="02000000000000000000" pitchFamily="50" charset="0"/>
                          </a:rPr>
                          <a:t>US Highways (Road Projects)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195,000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251,400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2343676"/>
                    </a:ext>
                  </a:extLst>
                </a:tr>
                <a:tr h="1265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cher Book" panose="02000000000000000000" pitchFamily="50" charset="0"/>
                          </a:rPr>
                          <a:t>US Highways ( No Road Projects)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2,119,000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2,555,000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958060"/>
                    </a:ext>
                  </a:extLst>
                </a:tr>
                <a:tr h="126506">
                  <a:tc gridSpan="3">
                    <a:txBody>
                      <a:bodyPr/>
                      <a:lstStyle/>
                      <a:p>
                        <a:r>
                          <a:rPr lang="en-US" sz="1100" i="1" spc="-10" baseline="0" dirty="0">
                            <a:latin typeface="Archer Bold" pitchFamily="50" charset="0"/>
                          </a:rPr>
                          <a:t>Difference in Growth Rates Between US Highways with and without Improvements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a:endParaRPr lang="en-US" sz="1100" dirty="0">
                          <a:latin typeface="Archer Semibold"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100" dirty="0">
                          <a:latin typeface="Archer Semibold"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Bold" pitchFamily="50"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6674864"/>
                    </a:ext>
                  </a:extLst>
                </a:tr>
                <a:tr h="241699">
                  <a:tc>
                    <a:txBody>
                      <a:bodyPr/>
                      <a:lstStyle/>
                      <a:p>
                        <a:r>
                          <a:rPr lang="en-US" sz="1100" dirty="0">
                            <a:latin typeface="Archer Book" panose="02000000000000000000" pitchFamily="50" charset="0"/>
                          </a:rPr>
                          <a:t>NC Highways (Road Projects)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231,000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313,000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1738114"/>
                    </a:ext>
                  </a:extLst>
                </a:tr>
                <a:tr h="2347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cher Book" panose="02000000000000000000" pitchFamily="50" charset="0"/>
                          </a:rPr>
                          <a:t>NC Highways ( No Road Projects)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1,786,000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2,122,000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100" dirty="0">
                            <a:latin typeface="Archer Semibold" pitchFamily="50"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0505701"/>
                    </a:ext>
                  </a:extLst>
                </a:tr>
                <a:tr h="126506">
                  <a:tc gridSpan="3">
                    <a:txBody>
                      <a:bodyPr/>
                      <a:lstStyle/>
                      <a:p>
                        <a:r>
                          <a:rPr lang="en-US" sz="1100" i="1" spc="-10" baseline="0" dirty="0">
                            <a:latin typeface="Archer Bold" pitchFamily="50" charset="0"/>
                          </a:rPr>
                          <a:t>Difference in Growth Rates Between NC Highways with and without Improvements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a:endParaRPr lang="en-US" sz="1100" dirty="0">
                          <a:latin typeface="Archer Semibold"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100" dirty="0">
                          <a:latin typeface="Archer Semibold"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latin typeface="Archer Bold" pitchFamily="50"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6781460"/>
                    </a:ext>
                  </a:extLst>
                </a:tr>
              </a:tbl>
            </a:graphicData>
          </a:graphic>
        </p:graphicFrame>
      </p:grpSp>
    </p:spTree>
    <p:extLst>
      <p:ext uri="{BB962C8B-B14F-4D97-AF65-F5344CB8AC3E}">
        <p14:creationId xmlns:p14="http://schemas.microsoft.com/office/powerpoint/2010/main" val="52479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 up of a highway&#10;&#10;Description automatically generated">
            <a:extLst>
              <a:ext uri="{FF2B5EF4-FFF2-40B4-BE49-F238E27FC236}">
                <a16:creationId xmlns:a16="http://schemas.microsoft.com/office/drawing/2014/main" id="{F45BB7ED-E034-46B6-A6DC-1E5D6FC0893D}"/>
              </a:ext>
            </a:extLst>
          </p:cNvPr>
          <p:cNvPicPr>
            <a:picLocks noChangeAspect="1"/>
          </p:cNvPicPr>
          <p:nvPr/>
        </p:nvPicPr>
        <p:blipFill rotWithShape="1">
          <a:blip r:embed="rId3">
            <a:extLst>
              <a:ext uri="{28A0092B-C50C-407E-A947-70E740481C1C}">
                <a14:useLocalDpi xmlns:a14="http://schemas.microsoft.com/office/drawing/2010/main" val="0"/>
              </a:ext>
            </a:extLst>
          </a:blip>
          <a:srcRect l="27292" r="1835"/>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43" name="Freeform: Shape 42">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5" name="Freeform: Shape 44">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2EBC17-C02C-420F-B826-3CCB4B70EC61}"/>
              </a:ext>
            </a:extLst>
          </p:cNvPr>
          <p:cNvSpPr>
            <a:spLocks noGrp="1"/>
          </p:cNvSpPr>
          <p:nvPr>
            <p:ph type="title"/>
          </p:nvPr>
        </p:nvSpPr>
        <p:spPr>
          <a:xfrm>
            <a:off x="374904" y="856488"/>
            <a:ext cx="4992624" cy="1243584"/>
          </a:xfrm>
        </p:spPr>
        <p:txBody>
          <a:bodyPr anchor="ctr">
            <a:normAutofit/>
          </a:bodyPr>
          <a:lstStyle/>
          <a:p>
            <a:r>
              <a:rPr lang="en-US" sz="3400" b="1" dirty="0">
                <a:latin typeface="Archer Bold" pitchFamily="50" charset="0"/>
              </a:rPr>
              <a:t>Summary of </a:t>
            </a:r>
            <a:br>
              <a:rPr lang="en-US" sz="3400" b="1" dirty="0">
                <a:latin typeface="Archer Bold" pitchFamily="50" charset="0"/>
              </a:rPr>
            </a:br>
            <a:r>
              <a:rPr lang="en-US" sz="3400" b="1" dirty="0">
                <a:latin typeface="Archer Bold" pitchFamily="50" charset="0"/>
              </a:rPr>
              <a:t>Study Findings</a:t>
            </a:r>
          </a:p>
        </p:txBody>
      </p:sp>
      <p:sp>
        <p:nvSpPr>
          <p:cNvPr id="47" name="Rectangle 46">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9" name="Rectangle 48">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4BEDD79E-785E-4A77-96F4-4DD43AB6FA49}"/>
              </a:ext>
            </a:extLst>
          </p:cNvPr>
          <p:cNvSpPr>
            <a:spLocks noGrp="1"/>
          </p:cNvSpPr>
          <p:nvPr>
            <p:ph idx="1"/>
          </p:nvPr>
        </p:nvSpPr>
        <p:spPr>
          <a:xfrm>
            <a:off x="374904" y="2522949"/>
            <a:ext cx="5589168" cy="3402363"/>
          </a:xfrm>
        </p:spPr>
        <p:txBody>
          <a:bodyPr anchor="t">
            <a:normAutofit/>
          </a:bodyPr>
          <a:lstStyle/>
          <a:p>
            <a:pPr marL="0" indent="0">
              <a:buNone/>
            </a:pPr>
            <a:r>
              <a:rPr lang="en-US" sz="1600" dirty="0">
                <a:latin typeface="Archer Book" panose="02000000000000000000" pitchFamily="50" charset="0"/>
              </a:rPr>
              <a:t>Significant economic impacts after infrastructure investment. From 2001 to 2016:</a:t>
            </a:r>
          </a:p>
          <a:p>
            <a:endParaRPr lang="en-US" sz="200" dirty="0">
              <a:latin typeface="Archer Book" panose="02000000000000000000" pitchFamily="50" charset="0"/>
            </a:endParaRPr>
          </a:p>
          <a:p>
            <a:pPr lvl="1">
              <a:buFont typeface="Wingdings" panose="05000000000000000000" pitchFamily="2" charset="2"/>
              <a:buChar char="Ø"/>
            </a:pPr>
            <a:r>
              <a:rPr lang="en-US" sz="1600" dirty="0">
                <a:solidFill>
                  <a:srgbClr val="7F2529"/>
                </a:solidFill>
                <a:latin typeface="Archer Bold" pitchFamily="50" charset="0"/>
              </a:rPr>
              <a:t>Job growth grew by 76 percent at firms located within one-mile of an interstate project </a:t>
            </a:r>
            <a:r>
              <a:rPr lang="en-US" sz="1600" dirty="0">
                <a:latin typeface="Archer Book" panose="02000000000000000000" pitchFamily="50" charset="0"/>
              </a:rPr>
              <a:t>| Compared to 42 percent growth at locations within one-mile of an interstate that was not improved</a:t>
            </a:r>
            <a:endParaRPr lang="en-US" sz="1600" dirty="0">
              <a:solidFill>
                <a:srgbClr val="7F2529"/>
              </a:solidFill>
              <a:latin typeface="Archer Bold" pitchFamily="50" charset="0"/>
            </a:endParaRPr>
          </a:p>
          <a:p>
            <a:pPr lvl="1">
              <a:buFont typeface="Wingdings" panose="05000000000000000000" pitchFamily="2" charset="2"/>
              <a:buChar char="Ø"/>
            </a:pPr>
            <a:r>
              <a:rPr lang="en-US" sz="1600" dirty="0">
                <a:solidFill>
                  <a:srgbClr val="7F2529"/>
                </a:solidFill>
                <a:latin typeface="Archer Bold" pitchFamily="50" charset="0"/>
              </a:rPr>
              <a:t>Locations within proximity to NC highway projects experienced a 35 percent increase in employment </a:t>
            </a:r>
            <a:r>
              <a:rPr lang="en-US" sz="1600" dirty="0">
                <a:latin typeface="Archer Book" panose="02000000000000000000" pitchFamily="50" charset="0"/>
              </a:rPr>
              <a:t>| Compared to 19 percent growth at locations within one-mile of an NC highway that was not improved</a:t>
            </a:r>
          </a:p>
          <a:p>
            <a:pPr lvl="1">
              <a:buFont typeface="Wingdings" panose="05000000000000000000" pitchFamily="2" charset="2"/>
              <a:buChar char="Ø"/>
            </a:pPr>
            <a:endParaRPr lang="en-US" sz="500" dirty="0">
              <a:latin typeface="Archer Book" panose="02000000000000000000" pitchFamily="50" charset="0"/>
            </a:endParaRPr>
          </a:p>
          <a:p>
            <a:endParaRPr lang="en-US" sz="1600" dirty="0">
              <a:latin typeface="Archer Book" panose="02000000000000000000" pitchFamily="50" charset="0"/>
            </a:endParaRPr>
          </a:p>
        </p:txBody>
      </p:sp>
      <p:grpSp>
        <p:nvGrpSpPr>
          <p:cNvPr id="14" name="Group 13">
            <a:extLst>
              <a:ext uri="{FF2B5EF4-FFF2-40B4-BE49-F238E27FC236}">
                <a16:creationId xmlns:a16="http://schemas.microsoft.com/office/drawing/2014/main" id="{44DE33F0-1F08-4642-9858-9029E8102201}"/>
              </a:ext>
            </a:extLst>
          </p:cNvPr>
          <p:cNvGrpSpPr/>
          <p:nvPr/>
        </p:nvGrpSpPr>
        <p:grpSpPr>
          <a:xfrm>
            <a:off x="0" y="6203939"/>
            <a:ext cx="12202650" cy="686712"/>
            <a:chOff x="0" y="6203939"/>
            <a:chExt cx="12202650" cy="686712"/>
          </a:xfrm>
        </p:grpSpPr>
        <p:sp>
          <p:nvSpPr>
            <p:cNvPr id="15" name="Rectangle 14">
              <a:extLst>
                <a:ext uri="{FF2B5EF4-FFF2-40B4-BE49-F238E27FC236}">
                  <a16:creationId xmlns:a16="http://schemas.microsoft.com/office/drawing/2014/main" id="{40D8FBDC-D7F4-4A05-925D-42F0FC6E52F4}"/>
                </a:ext>
              </a:extLst>
            </p:cNvPr>
            <p:cNvSpPr/>
            <p:nvPr/>
          </p:nvSpPr>
          <p:spPr>
            <a:xfrm>
              <a:off x="0" y="6203939"/>
              <a:ext cx="12202650" cy="686712"/>
            </a:xfrm>
            <a:prstGeom prst="rect">
              <a:avLst/>
            </a:prstGeom>
            <a:solidFill>
              <a:srgbClr val="053E5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16" name="Picture 15" descr="A close up of a sign&#10;&#10;Description automatically generated">
              <a:extLst>
                <a:ext uri="{FF2B5EF4-FFF2-40B4-BE49-F238E27FC236}">
                  <a16:creationId xmlns:a16="http://schemas.microsoft.com/office/drawing/2014/main" id="{180595F8-C7BD-4EAB-B3CA-3429089AC4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64" y="6237618"/>
              <a:ext cx="1580457" cy="619835"/>
            </a:xfrm>
            <a:prstGeom prst="rect">
              <a:avLst/>
            </a:prstGeom>
          </p:spPr>
        </p:pic>
        <p:pic>
          <p:nvPicPr>
            <p:cNvPr id="17" name="Picture 16">
              <a:extLst>
                <a:ext uri="{FF2B5EF4-FFF2-40B4-BE49-F238E27FC236}">
                  <a16:creationId xmlns:a16="http://schemas.microsoft.com/office/drawing/2014/main" id="{F1D06B7E-0C59-42DC-A9ED-507169C5668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252843" y="6299367"/>
              <a:ext cx="2715039" cy="533529"/>
            </a:xfrm>
            <a:prstGeom prst="rect">
              <a:avLst/>
            </a:prstGeom>
          </p:spPr>
        </p:pic>
      </p:grpSp>
    </p:spTree>
    <p:extLst>
      <p:ext uri="{BB962C8B-B14F-4D97-AF65-F5344CB8AC3E}">
        <p14:creationId xmlns:p14="http://schemas.microsoft.com/office/powerpoint/2010/main" val="2118324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3260A4F-BED2-4667-9DF3-0E7BDEB19580}"/>
              </a:ext>
            </a:extLst>
          </p:cNvPr>
          <p:cNvSpPr/>
          <p:nvPr/>
        </p:nvSpPr>
        <p:spPr>
          <a:xfrm>
            <a:off x="0" y="3291173"/>
            <a:ext cx="12192000" cy="3632483"/>
          </a:xfrm>
          <a:prstGeom prst="rect">
            <a:avLst/>
          </a:prstGeom>
          <a:solidFill>
            <a:schemeClr val="tx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F242254-C4A7-4199-A879-A77739FC72BB}"/>
              </a:ext>
            </a:extLst>
          </p:cNvPr>
          <p:cNvSpPr>
            <a:spLocks noGrp="1"/>
          </p:cNvSpPr>
          <p:nvPr>
            <p:ph type="title"/>
          </p:nvPr>
        </p:nvSpPr>
        <p:spPr>
          <a:xfrm>
            <a:off x="838200" y="365125"/>
            <a:ext cx="11171830" cy="680571"/>
          </a:xfrm>
        </p:spPr>
        <p:txBody>
          <a:bodyPr>
            <a:normAutofit fontScale="90000"/>
          </a:bodyPr>
          <a:lstStyle/>
          <a:p>
            <a:r>
              <a:rPr lang="en-US" sz="4400" dirty="0">
                <a:latin typeface="Archer Bold" pitchFamily="50" charset="0"/>
              </a:rPr>
              <a:t>Are Investments in Road </a:t>
            </a:r>
            <a:r>
              <a:rPr lang="en-US" dirty="0">
                <a:latin typeface="Archer Bold" pitchFamily="50" charset="0"/>
              </a:rPr>
              <a:t>P</a:t>
            </a:r>
            <a:r>
              <a:rPr lang="en-US" sz="4400" dirty="0">
                <a:latin typeface="Archer Bold" pitchFamily="50" charset="0"/>
              </a:rPr>
              <a:t>rojects Worthwhile?</a:t>
            </a:r>
          </a:p>
        </p:txBody>
      </p:sp>
      <p:sp>
        <p:nvSpPr>
          <p:cNvPr id="3" name="Content Placeholder 2">
            <a:extLst>
              <a:ext uri="{FF2B5EF4-FFF2-40B4-BE49-F238E27FC236}">
                <a16:creationId xmlns:a16="http://schemas.microsoft.com/office/drawing/2014/main" id="{C9B4D0E6-0500-484A-9F04-767AAF72A430}"/>
              </a:ext>
            </a:extLst>
          </p:cNvPr>
          <p:cNvSpPr>
            <a:spLocks noGrp="1"/>
          </p:cNvSpPr>
          <p:nvPr>
            <p:ph idx="1"/>
          </p:nvPr>
        </p:nvSpPr>
        <p:spPr>
          <a:xfrm>
            <a:off x="984997" y="1187317"/>
            <a:ext cx="10515600" cy="1434071"/>
          </a:xfrm>
        </p:spPr>
        <p:txBody>
          <a:bodyPr>
            <a:normAutofit/>
          </a:bodyPr>
          <a:lstStyle/>
          <a:p>
            <a:r>
              <a:rPr lang="en-US" sz="2000" dirty="0">
                <a:latin typeface="Archer Book" panose="02000000000000000000" pitchFamily="50" charset="0"/>
              </a:rPr>
              <a:t>Economic evidence from North Carolina and across the United States</a:t>
            </a:r>
          </a:p>
          <a:p>
            <a:r>
              <a:rPr lang="en-US" sz="2000" dirty="0">
                <a:latin typeface="Archer Book" panose="02000000000000000000" pitchFamily="50" charset="0"/>
              </a:rPr>
              <a:t>Benefit-cost analyses required by USDOT</a:t>
            </a:r>
          </a:p>
          <a:p>
            <a:r>
              <a:rPr lang="en-US" sz="2000" dirty="0">
                <a:latin typeface="Archer Book" panose="02000000000000000000" pitchFamily="50" charset="0"/>
              </a:rPr>
              <a:t>Equity-analyses are just starting to emerge in mainstream transportation economics</a:t>
            </a:r>
          </a:p>
        </p:txBody>
      </p:sp>
      <p:cxnSp>
        <p:nvCxnSpPr>
          <p:cNvPr id="7" name="Straight Connector 6">
            <a:extLst>
              <a:ext uri="{FF2B5EF4-FFF2-40B4-BE49-F238E27FC236}">
                <a16:creationId xmlns:a16="http://schemas.microsoft.com/office/drawing/2014/main" id="{F4090B66-FFDF-4224-AC51-B963534CE15A}"/>
              </a:ext>
            </a:extLst>
          </p:cNvPr>
          <p:cNvCxnSpPr>
            <a:cxnSpLocks/>
          </p:cNvCxnSpPr>
          <p:nvPr/>
        </p:nvCxnSpPr>
        <p:spPr>
          <a:xfrm>
            <a:off x="2111188" y="4255998"/>
            <a:ext cx="8014447" cy="0"/>
          </a:xfrm>
          <a:prstGeom prst="line">
            <a:avLst/>
          </a:prstGeom>
        </p:spPr>
        <p:style>
          <a:lnRef idx="1">
            <a:schemeClr val="dk1"/>
          </a:lnRef>
          <a:fillRef idx="0">
            <a:schemeClr val="dk1"/>
          </a:fillRef>
          <a:effectRef idx="0">
            <a:schemeClr val="dk1"/>
          </a:effectRef>
          <a:fontRef idx="minor">
            <a:schemeClr val="tx1"/>
          </a:fontRef>
        </p:style>
      </p:cxnSp>
      <p:sp>
        <p:nvSpPr>
          <p:cNvPr id="9" name="Rectangle: Rounded Corners 8">
            <a:extLst>
              <a:ext uri="{FF2B5EF4-FFF2-40B4-BE49-F238E27FC236}">
                <a16:creationId xmlns:a16="http://schemas.microsoft.com/office/drawing/2014/main" id="{FAFDA667-CCAE-49B6-A6DD-B5634ED6931C}"/>
              </a:ext>
            </a:extLst>
          </p:cNvPr>
          <p:cNvSpPr/>
          <p:nvPr/>
        </p:nvSpPr>
        <p:spPr>
          <a:xfrm>
            <a:off x="544606" y="3650880"/>
            <a:ext cx="1566582" cy="10892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cher Bold" pitchFamily="50" charset="0"/>
              </a:rPr>
              <a:t>Return on Investment</a:t>
            </a:r>
          </a:p>
        </p:txBody>
      </p:sp>
      <p:sp>
        <p:nvSpPr>
          <p:cNvPr id="11" name="Rectangle: Rounded Corners 10">
            <a:extLst>
              <a:ext uri="{FF2B5EF4-FFF2-40B4-BE49-F238E27FC236}">
                <a16:creationId xmlns:a16="http://schemas.microsoft.com/office/drawing/2014/main" id="{A0352AFC-456A-41A1-BB49-0591F43D7948}"/>
              </a:ext>
            </a:extLst>
          </p:cNvPr>
          <p:cNvSpPr/>
          <p:nvPr/>
        </p:nvSpPr>
        <p:spPr>
          <a:xfrm>
            <a:off x="5218580" y="3680017"/>
            <a:ext cx="1566582" cy="10892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cher Bold" pitchFamily="50" charset="0"/>
              </a:rPr>
              <a:t>Benefit-Cost Analysis</a:t>
            </a:r>
          </a:p>
        </p:txBody>
      </p:sp>
      <p:sp>
        <p:nvSpPr>
          <p:cNvPr id="12" name="Rectangle: Rounded Corners 11">
            <a:extLst>
              <a:ext uri="{FF2B5EF4-FFF2-40B4-BE49-F238E27FC236}">
                <a16:creationId xmlns:a16="http://schemas.microsoft.com/office/drawing/2014/main" id="{CCC6D83F-1B9C-413F-8168-67B79D8BF738}"/>
              </a:ext>
            </a:extLst>
          </p:cNvPr>
          <p:cNvSpPr/>
          <p:nvPr/>
        </p:nvSpPr>
        <p:spPr>
          <a:xfrm>
            <a:off x="9787218" y="3711392"/>
            <a:ext cx="1566582" cy="10892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cher Bold" pitchFamily="50" charset="0"/>
              </a:rPr>
              <a:t>Equity Analysis</a:t>
            </a:r>
          </a:p>
        </p:txBody>
      </p:sp>
      <p:sp>
        <p:nvSpPr>
          <p:cNvPr id="13" name="Content Placeholder 2">
            <a:extLst>
              <a:ext uri="{FF2B5EF4-FFF2-40B4-BE49-F238E27FC236}">
                <a16:creationId xmlns:a16="http://schemas.microsoft.com/office/drawing/2014/main" id="{80DF56E6-A776-4681-AD0C-1E0FCC1FEC5F}"/>
              </a:ext>
            </a:extLst>
          </p:cNvPr>
          <p:cNvSpPr txBox="1">
            <a:spLocks/>
          </p:cNvSpPr>
          <p:nvPr/>
        </p:nvSpPr>
        <p:spPr>
          <a:xfrm>
            <a:off x="544606" y="4861117"/>
            <a:ext cx="2978523" cy="12304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Archer Semibold" pitchFamily="50" charset="0"/>
              </a:rPr>
              <a:t>Economic Impacts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Archer Book" panose="02000000000000000000" pitchFamily="50" charset="0"/>
                <a:ea typeface="Calibri" panose="020F0502020204030204" pitchFamily="34" charset="0"/>
                <a:cs typeface="Vrinda" panose="020B0502040204020203" pitchFamily="34" charset="0"/>
              </a:rPr>
              <a:t>Employment</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Archer Book" panose="02000000000000000000" pitchFamily="50" charset="0"/>
                <a:ea typeface="Calibri" panose="020F0502020204030204" pitchFamily="34" charset="0"/>
                <a:cs typeface="Vrinda" panose="020B0502040204020203" pitchFamily="34" charset="0"/>
              </a:rPr>
              <a:t>Earned Income</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Archer Book" panose="02000000000000000000" pitchFamily="50" charset="0"/>
                <a:ea typeface="Calibri" panose="020F0502020204030204" pitchFamily="34" charset="0"/>
                <a:cs typeface="Vrinda" panose="020B0502040204020203" pitchFamily="34" charset="0"/>
              </a:rPr>
              <a:t>Gross Sales | Economic Output</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Archer Book" panose="02000000000000000000" pitchFamily="50" charset="0"/>
                <a:ea typeface="Calibri" panose="020F0502020204030204" pitchFamily="34" charset="0"/>
                <a:cs typeface="Vrinda" panose="020B0502040204020203" pitchFamily="34" charset="0"/>
              </a:rPr>
              <a:t>Value Added | Gross Regional Product</a:t>
            </a:r>
          </a:p>
          <a:p>
            <a:pPr marL="342900" marR="0" lvl="0" indent="-342900">
              <a:lnSpc>
                <a:spcPct val="107000"/>
              </a:lnSpc>
              <a:spcBef>
                <a:spcPts val="0"/>
              </a:spcBef>
              <a:spcAft>
                <a:spcPts val="800"/>
              </a:spcAft>
              <a:buFont typeface="Symbol" panose="05050102010706020507" pitchFamily="18" charset="2"/>
              <a:buChar char=""/>
            </a:pPr>
            <a:r>
              <a:rPr lang="en-US" sz="1100" dirty="0">
                <a:effectLst/>
                <a:latin typeface="Archer Book" panose="02000000000000000000" pitchFamily="50" charset="0"/>
                <a:ea typeface="Calibri" panose="020F0502020204030204" pitchFamily="34" charset="0"/>
                <a:cs typeface="Vrinda" panose="020B0502040204020203" pitchFamily="34" charset="0"/>
              </a:rPr>
              <a:t>Tax Revenue</a:t>
            </a:r>
          </a:p>
        </p:txBody>
      </p:sp>
      <p:sp>
        <p:nvSpPr>
          <p:cNvPr id="14" name="Content Placeholder 2">
            <a:extLst>
              <a:ext uri="{FF2B5EF4-FFF2-40B4-BE49-F238E27FC236}">
                <a16:creationId xmlns:a16="http://schemas.microsoft.com/office/drawing/2014/main" id="{6189DD13-5F02-4EEA-90A5-F2467E2F5BC1}"/>
              </a:ext>
            </a:extLst>
          </p:cNvPr>
          <p:cNvSpPr txBox="1">
            <a:spLocks/>
          </p:cNvSpPr>
          <p:nvPr/>
        </p:nvSpPr>
        <p:spPr>
          <a:xfrm>
            <a:off x="544606" y="6081439"/>
            <a:ext cx="2698377" cy="12304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Archer Semibold" pitchFamily="50" charset="0"/>
              </a:rPr>
              <a:t>Wider Economic Impacts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Archer Book" panose="02000000000000000000" pitchFamily="50" charset="0"/>
                <a:ea typeface="Calibri" panose="020F0502020204030204" pitchFamily="34" charset="0"/>
                <a:cs typeface="Vrinda" panose="020B0502040204020203" pitchFamily="34" charset="0"/>
              </a:rPr>
              <a:t>Market Access (labor, delivery)</a:t>
            </a:r>
          </a:p>
          <a:p>
            <a:pPr marL="342900" marR="0" lvl="0" indent="-342900">
              <a:lnSpc>
                <a:spcPct val="107000"/>
              </a:lnSpc>
              <a:spcBef>
                <a:spcPts val="0"/>
              </a:spcBef>
              <a:spcAft>
                <a:spcPts val="0"/>
              </a:spcAft>
              <a:buFont typeface="Symbol" panose="05050102010706020507" pitchFamily="18" charset="2"/>
              <a:buChar char=""/>
            </a:pPr>
            <a:r>
              <a:rPr lang="en-US" sz="1100" dirty="0">
                <a:latin typeface="Archer Book" panose="02000000000000000000" pitchFamily="50" charset="0"/>
                <a:ea typeface="Calibri" panose="020F0502020204030204" pitchFamily="34" charset="0"/>
                <a:cs typeface="Vrinda" panose="020B0502040204020203" pitchFamily="34" charset="0"/>
              </a:rPr>
              <a:t>Agglomeration</a:t>
            </a:r>
            <a:endParaRPr lang="en-US" sz="1100" dirty="0">
              <a:effectLst/>
              <a:latin typeface="Archer Book" panose="02000000000000000000" pitchFamily="50" charset="0"/>
              <a:ea typeface="Calibri" panose="020F0502020204030204" pitchFamily="34" charset="0"/>
              <a:cs typeface="Vrinda" panose="020B0502040204020203" pitchFamily="34" charset="0"/>
            </a:endParaRPr>
          </a:p>
        </p:txBody>
      </p:sp>
      <p:sp>
        <p:nvSpPr>
          <p:cNvPr id="15" name="Content Placeholder 2">
            <a:extLst>
              <a:ext uri="{FF2B5EF4-FFF2-40B4-BE49-F238E27FC236}">
                <a16:creationId xmlns:a16="http://schemas.microsoft.com/office/drawing/2014/main" id="{8C1343E6-E912-4CD6-937D-87233012939A}"/>
              </a:ext>
            </a:extLst>
          </p:cNvPr>
          <p:cNvSpPr txBox="1">
            <a:spLocks/>
          </p:cNvSpPr>
          <p:nvPr/>
        </p:nvSpPr>
        <p:spPr>
          <a:xfrm>
            <a:off x="4796122" y="5267143"/>
            <a:ext cx="4365812" cy="1230400"/>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0000"/>
              </a:lnSpc>
              <a:spcBef>
                <a:spcPts val="0"/>
              </a:spcBef>
              <a:spcAft>
                <a:spcPts val="0"/>
              </a:spcAft>
              <a:buFont typeface="Symbol" panose="05050102010706020507" pitchFamily="18" charset="2"/>
              <a:buChar char=""/>
            </a:pPr>
            <a:r>
              <a:rPr lang="en-US" sz="1200" dirty="0">
                <a:effectLst/>
                <a:latin typeface="Archer Book" panose="02000000000000000000" pitchFamily="50" charset="0"/>
                <a:ea typeface="Calibri" panose="020F0502020204030204" pitchFamily="34" charset="0"/>
                <a:cs typeface="Vrinda" panose="020B0502040204020203" pitchFamily="34" charset="0"/>
              </a:rPr>
              <a:t>Vehicle Cost Savings</a:t>
            </a:r>
          </a:p>
          <a:p>
            <a:pPr marL="342900" marR="0" lvl="0" indent="-342900">
              <a:lnSpc>
                <a:spcPct val="100000"/>
              </a:lnSpc>
              <a:spcBef>
                <a:spcPts val="0"/>
              </a:spcBef>
              <a:spcAft>
                <a:spcPts val="0"/>
              </a:spcAft>
              <a:buFont typeface="Symbol" panose="05050102010706020507" pitchFamily="18" charset="2"/>
              <a:buChar char=""/>
            </a:pPr>
            <a:r>
              <a:rPr lang="en-US" sz="1200" dirty="0">
                <a:effectLst/>
                <a:latin typeface="Archer Book" panose="02000000000000000000" pitchFamily="50" charset="0"/>
                <a:ea typeface="Calibri" panose="020F0502020204030204" pitchFamily="34" charset="0"/>
                <a:cs typeface="Vrinda" panose="020B0502040204020203" pitchFamily="34" charset="0"/>
              </a:rPr>
              <a:t>Travel Time Cost Savings</a:t>
            </a:r>
          </a:p>
          <a:p>
            <a:pPr marL="342900" marR="0" lvl="0" indent="-342900">
              <a:lnSpc>
                <a:spcPct val="100000"/>
              </a:lnSpc>
              <a:spcBef>
                <a:spcPts val="0"/>
              </a:spcBef>
              <a:spcAft>
                <a:spcPts val="0"/>
              </a:spcAft>
              <a:buFont typeface="Symbol" panose="05050102010706020507" pitchFamily="18" charset="2"/>
              <a:buChar char=""/>
            </a:pPr>
            <a:r>
              <a:rPr lang="en-US" sz="1200" dirty="0">
                <a:effectLst/>
                <a:latin typeface="Archer Book" panose="02000000000000000000" pitchFamily="50" charset="0"/>
                <a:ea typeface="Calibri" panose="020F0502020204030204" pitchFamily="34" charset="0"/>
                <a:cs typeface="Vrinda" panose="020B0502040204020203" pitchFamily="34" charset="0"/>
              </a:rPr>
              <a:t>Congestion Cost Savings</a:t>
            </a:r>
          </a:p>
          <a:p>
            <a:pPr marL="342900" marR="0" lvl="0" indent="-342900">
              <a:lnSpc>
                <a:spcPct val="100000"/>
              </a:lnSpc>
              <a:spcBef>
                <a:spcPts val="0"/>
              </a:spcBef>
              <a:spcAft>
                <a:spcPts val="0"/>
              </a:spcAft>
              <a:buFont typeface="Symbol" panose="05050102010706020507" pitchFamily="18" charset="2"/>
              <a:buChar char=""/>
            </a:pPr>
            <a:r>
              <a:rPr lang="en-US" sz="1200" dirty="0">
                <a:effectLst/>
                <a:latin typeface="Archer Book" panose="02000000000000000000" pitchFamily="50" charset="0"/>
                <a:ea typeface="Calibri" panose="020F0502020204030204" pitchFamily="34" charset="0"/>
                <a:cs typeface="Vrinda" panose="020B0502040204020203" pitchFamily="34" charset="0"/>
              </a:rPr>
              <a:t>Road Traffic Noise</a:t>
            </a:r>
          </a:p>
          <a:p>
            <a:pPr marL="342900" marR="0" lvl="0" indent="-342900">
              <a:lnSpc>
                <a:spcPct val="100000"/>
              </a:lnSpc>
              <a:spcBef>
                <a:spcPts val="0"/>
              </a:spcBef>
              <a:spcAft>
                <a:spcPts val="0"/>
              </a:spcAft>
              <a:buFont typeface="Symbol" panose="05050102010706020507" pitchFamily="18" charset="2"/>
              <a:buChar char=""/>
            </a:pPr>
            <a:r>
              <a:rPr lang="en-US" sz="1200" dirty="0">
                <a:latin typeface="Archer Book" panose="02000000000000000000" pitchFamily="50" charset="0"/>
                <a:ea typeface="Calibri" panose="020F0502020204030204" pitchFamily="34" charset="0"/>
                <a:cs typeface="Vrinda" panose="020B0502040204020203" pitchFamily="34" charset="0"/>
              </a:rPr>
              <a:t>Vibration</a:t>
            </a:r>
          </a:p>
          <a:p>
            <a:pPr marL="342900" marR="0" lvl="0" indent="-342900">
              <a:lnSpc>
                <a:spcPct val="100000"/>
              </a:lnSpc>
              <a:spcBef>
                <a:spcPts val="0"/>
              </a:spcBef>
              <a:spcAft>
                <a:spcPts val="0"/>
              </a:spcAft>
              <a:buFont typeface="Symbol" panose="05050102010706020507" pitchFamily="18" charset="2"/>
              <a:buChar char=""/>
            </a:pPr>
            <a:r>
              <a:rPr lang="en-US" sz="1200" dirty="0">
                <a:effectLst/>
                <a:latin typeface="Archer Book" panose="02000000000000000000" pitchFamily="50" charset="0"/>
                <a:ea typeface="Calibri" panose="020F0502020204030204" pitchFamily="34" charset="0"/>
                <a:cs typeface="Vrinda" panose="020B0502040204020203" pitchFamily="34" charset="0"/>
              </a:rPr>
              <a:t>Water Quality</a:t>
            </a:r>
          </a:p>
          <a:p>
            <a:pPr marL="342900" marR="0" lvl="0" indent="-342900">
              <a:lnSpc>
                <a:spcPct val="100000"/>
              </a:lnSpc>
              <a:spcBef>
                <a:spcPts val="0"/>
              </a:spcBef>
              <a:spcAft>
                <a:spcPts val="0"/>
              </a:spcAft>
              <a:buFont typeface="Symbol" panose="05050102010706020507" pitchFamily="18" charset="2"/>
              <a:buChar char=""/>
            </a:pPr>
            <a:r>
              <a:rPr lang="en-US" sz="1200" dirty="0">
                <a:latin typeface="Archer Book" panose="02000000000000000000" pitchFamily="50" charset="0"/>
                <a:ea typeface="Calibri" panose="020F0502020204030204" pitchFamily="34" charset="0"/>
                <a:cs typeface="Vrinda" panose="020B0502040204020203" pitchFamily="34" charset="0"/>
              </a:rPr>
              <a:t>Air Quality</a:t>
            </a:r>
          </a:p>
          <a:p>
            <a:pPr marL="342900" marR="0" lvl="0" indent="-342900">
              <a:lnSpc>
                <a:spcPct val="100000"/>
              </a:lnSpc>
              <a:spcBef>
                <a:spcPts val="0"/>
              </a:spcBef>
              <a:spcAft>
                <a:spcPts val="0"/>
              </a:spcAft>
              <a:buFont typeface="Symbol" panose="05050102010706020507" pitchFamily="18" charset="2"/>
              <a:buChar char=""/>
            </a:pPr>
            <a:r>
              <a:rPr lang="en-US" sz="1200" dirty="0">
                <a:latin typeface="Archer Book" panose="02000000000000000000" pitchFamily="50" charset="0"/>
                <a:ea typeface="Calibri" panose="020F0502020204030204" pitchFamily="34" charset="0"/>
                <a:cs typeface="Vrinda" panose="020B0502040204020203" pitchFamily="34" charset="0"/>
              </a:rPr>
              <a:t>Ecological Impacts</a:t>
            </a:r>
          </a:p>
          <a:p>
            <a:pPr marL="342900" marR="0" lvl="0" indent="-342900">
              <a:lnSpc>
                <a:spcPct val="100000"/>
              </a:lnSpc>
              <a:spcBef>
                <a:spcPts val="0"/>
              </a:spcBef>
              <a:spcAft>
                <a:spcPts val="0"/>
              </a:spcAft>
              <a:buFont typeface="Symbol" panose="05050102010706020507" pitchFamily="18" charset="2"/>
              <a:buChar char=""/>
            </a:pPr>
            <a:r>
              <a:rPr lang="en-US" sz="1200" dirty="0">
                <a:effectLst/>
                <a:latin typeface="Archer Book" panose="02000000000000000000" pitchFamily="50" charset="0"/>
                <a:ea typeface="Calibri" panose="020F0502020204030204" pitchFamily="34" charset="0"/>
                <a:cs typeface="Vrinda" panose="020B0502040204020203" pitchFamily="34" charset="0"/>
              </a:rPr>
              <a:t>Visual Impacts</a:t>
            </a:r>
          </a:p>
          <a:p>
            <a:pPr marL="342900" marR="0" lvl="0" indent="-342900">
              <a:lnSpc>
                <a:spcPct val="100000"/>
              </a:lnSpc>
              <a:spcBef>
                <a:spcPts val="0"/>
              </a:spcBef>
              <a:spcAft>
                <a:spcPts val="0"/>
              </a:spcAft>
              <a:buFont typeface="Symbol" panose="05050102010706020507" pitchFamily="18" charset="2"/>
              <a:buChar char=""/>
            </a:pPr>
            <a:r>
              <a:rPr lang="en-US" sz="1200" dirty="0">
                <a:effectLst/>
                <a:latin typeface="Archer Book" panose="02000000000000000000" pitchFamily="50" charset="0"/>
                <a:ea typeface="Calibri" panose="020F0502020204030204" pitchFamily="34" charset="0"/>
                <a:cs typeface="Vrinda" panose="020B0502040204020203" pitchFamily="34" charset="0"/>
              </a:rPr>
              <a:t>Community Severance</a:t>
            </a:r>
          </a:p>
          <a:p>
            <a:pPr marL="342900" marR="0" lvl="0" indent="-342900">
              <a:lnSpc>
                <a:spcPct val="100000"/>
              </a:lnSpc>
              <a:spcBef>
                <a:spcPts val="0"/>
              </a:spcBef>
              <a:spcAft>
                <a:spcPts val="800"/>
              </a:spcAft>
              <a:buFont typeface="Symbol" panose="05050102010706020507" pitchFamily="18" charset="2"/>
              <a:buChar char=""/>
            </a:pPr>
            <a:r>
              <a:rPr lang="en-US" sz="1200" dirty="0">
                <a:effectLst/>
                <a:latin typeface="Archer Book" panose="02000000000000000000" pitchFamily="50" charset="0"/>
                <a:ea typeface="Calibri" panose="020F0502020204030204" pitchFamily="34" charset="0"/>
                <a:cs typeface="Vrinda" panose="020B0502040204020203" pitchFamily="34" charset="0"/>
              </a:rPr>
              <a:t>Water Quality</a:t>
            </a:r>
          </a:p>
        </p:txBody>
      </p:sp>
      <p:sp>
        <p:nvSpPr>
          <p:cNvPr id="16" name="Content Placeholder 2">
            <a:extLst>
              <a:ext uri="{FF2B5EF4-FFF2-40B4-BE49-F238E27FC236}">
                <a16:creationId xmlns:a16="http://schemas.microsoft.com/office/drawing/2014/main" id="{CB827A00-C22D-4191-9112-1279316804C1}"/>
              </a:ext>
            </a:extLst>
          </p:cNvPr>
          <p:cNvSpPr txBox="1">
            <a:spLocks/>
          </p:cNvSpPr>
          <p:nvPr/>
        </p:nvSpPr>
        <p:spPr>
          <a:xfrm>
            <a:off x="4831977" y="4957238"/>
            <a:ext cx="2362199" cy="305236"/>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Archer Semibold" pitchFamily="50" charset="0"/>
              </a:rPr>
              <a:t>External Benefits and Costs</a:t>
            </a:r>
          </a:p>
        </p:txBody>
      </p:sp>
      <p:sp>
        <p:nvSpPr>
          <p:cNvPr id="17" name="Content Placeholder 2">
            <a:extLst>
              <a:ext uri="{FF2B5EF4-FFF2-40B4-BE49-F238E27FC236}">
                <a16:creationId xmlns:a16="http://schemas.microsoft.com/office/drawing/2014/main" id="{2ABED67B-1488-4DA7-A262-6CB9AF557E19}"/>
              </a:ext>
            </a:extLst>
          </p:cNvPr>
          <p:cNvSpPr txBox="1">
            <a:spLocks/>
          </p:cNvSpPr>
          <p:nvPr/>
        </p:nvSpPr>
        <p:spPr>
          <a:xfrm>
            <a:off x="9640421" y="4995771"/>
            <a:ext cx="1860176" cy="96109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latin typeface="Archer Semibold" pitchFamily="50" charset="0"/>
              </a:rPr>
              <a:t>How are benefits and costs distributed?</a:t>
            </a:r>
          </a:p>
        </p:txBody>
      </p:sp>
      <p:sp>
        <p:nvSpPr>
          <p:cNvPr id="21" name="Content Placeholder 2">
            <a:extLst>
              <a:ext uri="{FF2B5EF4-FFF2-40B4-BE49-F238E27FC236}">
                <a16:creationId xmlns:a16="http://schemas.microsoft.com/office/drawing/2014/main" id="{F73D14FD-9B5C-48C2-A0EF-B862125EB51A}"/>
              </a:ext>
            </a:extLst>
          </p:cNvPr>
          <p:cNvSpPr txBox="1">
            <a:spLocks/>
          </p:cNvSpPr>
          <p:nvPr/>
        </p:nvSpPr>
        <p:spPr>
          <a:xfrm>
            <a:off x="0" y="2969937"/>
            <a:ext cx="12192000" cy="1091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Archer Semibold" pitchFamily="50" charset="0"/>
              </a:rPr>
              <a:t>Depends on the Evaluation Framework</a:t>
            </a:r>
          </a:p>
        </p:txBody>
      </p:sp>
    </p:spTree>
    <p:extLst>
      <p:ext uri="{BB962C8B-B14F-4D97-AF65-F5344CB8AC3E}">
        <p14:creationId xmlns:p14="http://schemas.microsoft.com/office/powerpoint/2010/main" val="4174926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B3885A-0B61-4AA0-8F6A-BBC40314822A}"/>
              </a:ext>
            </a:extLst>
          </p:cNvPr>
          <p:cNvSpPr>
            <a:spLocks noGrp="1"/>
          </p:cNvSpPr>
          <p:nvPr>
            <p:ph type="title"/>
          </p:nvPr>
        </p:nvSpPr>
        <p:spPr>
          <a:xfrm>
            <a:off x="621792" y="1161288"/>
            <a:ext cx="3602736" cy="4526280"/>
          </a:xfrm>
        </p:spPr>
        <p:txBody>
          <a:bodyPr>
            <a:normAutofit/>
          </a:bodyPr>
          <a:lstStyle/>
          <a:p>
            <a:r>
              <a:rPr lang="en-US" sz="4000" dirty="0">
                <a:latin typeface="Archer Bold" pitchFamily="50" charset="0"/>
              </a:rPr>
              <a:t>Thank You!</a:t>
            </a:r>
          </a:p>
        </p:txBody>
      </p:sp>
      <p:sp>
        <p:nvSpPr>
          <p:cNvPr id="18" name="Rectangle 17">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120EBCC-6011-4929-A74E-C553A4A4F082}"/>
              </a:ext>
            </a:extLst>
          </p:cNvPr>
          <p:cNvSpPr>
            <a:spLocks noGrp="1"/>
          </p:cNvSpPr>
          <p:nvPr>
            <p:ph idx="1"/>
          </p:nvPr>
        </p:nvSpPr>
        <p:spPr>
          <a:xfrm>
            <a:off x="5434149" y="932688"/>
            <a:ext cx="5916603" cy="4992624"/>
          </a:xfrm>
        </p:spPr>
        <p:txBody>
          <a:bodyPr anchor="ctr">
            <a:normAutofit/>
          </a:bodyPr>
          <a:lstStyle/>
          <a:p>
            <a:pPr marL="0" indent="0">
              <a:buNone/>
            </a:pPr>
            <a:r>
              <a:rPr lang="en-US" sz="2000" dirty="0">
                <a:solidFill>
                  <a:srgbClr val="7F2529"/>
                </a:solidFill>
                <a:latin typeface="Archer Bold" pitchFamily="50" charset="0"/>
              </a:rPr>
              <a:t>Research Team</a:t>
            </a:r>
          </a:p>
          <a:p>
            <a:r>
              <a:rPr lang="en-US" sz="2000" dirty="0">
                <a:latin typeface="Archer Book" panose="02000000000000000000" pitchFamily="50" charset="0"/>
              </a:rPr>
              <a:t>Daniel Findley, Ph.D., P.E.</a:t>
            </a:r>
          </a:p>
          <a:p>
            <a:r>
              <a:rPr lang="en-US" sz="2000" dirty="0">
                <a:latin typeface="Archer Book" panose="02000000000000000000" pitchFamily="50" charset="0"/>
              </a:rPr>
              <a:t>Weston Head, M.S.</a:t>
            </a:r>
          </a:p>
          <a:p>
            <a:r>
              <a:rPr lang="en-US" sz="2000" dirty="0">
                <a:latin typeface="Archer Book" panose="02000000000000000000" pitchFamily="50" charset="0"/>
              </a:rPr>
              <a:t>Nicolas </a:t>
            </a:r>
            <a:r>
              <a:rPr lang="en-US" sz="2000" dirty="0" err="1">
                <a:latin typeface="Archer Book" panose="02000000000000000000" pitchFamily="50" charset="0"/>
              </a:rPr>
              <a:t>Norboge</a:t>
            </a:r>
            <a:r>
              <a:rPr lang="en-US" sz="2000" dirty="0">
                <a:latin typeface="Archer Book" panose="02000000000000000000" pitchFamily="50" charset="0"/>
              </a:rPr>
              <a:t>, Ph.D.</a:t>
            </a:r>
          </a:p>
          <a:p>
            <a:r>
              <a:rPr lang="en-US" sz="2000" dirty="0">
                <a:latin typeface="Archer Book" panose="02000000000000000000" pitchFamily="50" charset="0"/>
              </a:rPr>
              <a:t>Stephen Odom, B.S.</a:t>
            </a:r>
          </a:p>
          <a:p>
            <a:r>
              <a:rPr lang="en-US" sz="2000" dirty="0">
                <a:latin typeface="Archer Book" panose="02000000000000000000" pitchFamily="50" charset="0"/>
              </a:rPr>
              <a:t>Lindsey Dorn, </a:t>
            </a:r>
          </a:p>
          <a:p>
            <a:r>
              <a:rPr lang="en-US" sz="2000" dirty="0">
                <a:latin typeface="Archer Book" panose="02000000000000000000" pitchFamily="50" charset="0"/>
              </a:rPr>
              <a:t>Steven Bert, M.A., AICP</a:t>
            </a:r>
          </a:p>
          <a:p>
            <a:pPr lvl="1">
              <a:buFont typeface="Wingdings" panose="05000000000000000000" pitchFamily="2" charset="2"/>
              <a:buChar char="Ø"/>
            </a:pPr>
            <a:r>
              <a:rPr lang="en-US" sz="1600" dirty="0">
                <a:latin typeface="Archer Book" panose="02000000000000000000" pitchFamily="50" charset="0"/>
              </a:rPr>
              <a:t>stevebert@ncsu.edu</a:t>
            </a:r>
          </a:p>
        </p:txBody>
      </p:sp>
      <p:grpSp>
        <p:nvGrpSpPr>
          <p:cNvPr id="13" name="Group 12">
            <a:extLst>
              <a:ext uri="{FF2B5EF4-FFF2-40B4-BE49-F238E27FC236}">
                <a16:creationId xmlns:a16="http://schemas.microsoft.com/office/drawing/2014/main" id="{B2364C9E-4C46-4992-8CCA-7891332C600F}"/>
              </a:ext>
            </a:extLst>
          </p:cNvPr>
          <p:cNvGrpSpPr/>
          <p:nvPr/>
        </p:nvGrpSpPr>
        <p:grpSpPr>
          <a:xfrm>
            <a:off x="0" y="6203939"/>
            <a:ext cx="12202650" cy="686712"/>
            <a:chOff x="0" y="6203939"/>
            <a:chExt cx="12202650" cy="686712"/>
          </a:xfrm>
        </p:grpSpPr>
        <p:sp>
          <p:nvSpPr>
            <p:cNvPr id="15" name="Rectangle 14">
              <a:extLst>
                <a:ext uri="{FF2B5EF4-FFF2-40B4-BE49-F238E27FC236}">
                  <a16:creationId xmlns:a16="http://schemas.microsoft.com/office/drawing/2014/main" id="{0CAF9ED7-988B-471F-8E15-34CBE81509D3}"/>
                </a:ext>
              </a:extLst>
            </p:cNvPr>
            <p:cNvSpPr/>
            <p:nvPr/>
          </p:nvSpPr>
          <p:spPr>
            <a:xfrm>
              <a:off x="0" y="6203939"/>
              <a:ext cx="12202650" cy="686712"/>
            </a:xfrm>
            <a:prstGeom prst="rect">
              <a:avLst/>
            </a:prstGeom>
            <a:solidFill>
              <a:srgbClr val="053E5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17" name="Picture 16" descr="A close up of a sign&#10;&#10;Description automatically generated">
              <a:extLst>
                <a:ext uri="{FF2B5EF4-FFF2-40B4-BE49-F238E27FC236}">
                  <a16:creationId xmlns:a16="http://schemas.microsoft.com/office/drawing/2014/main" id="{3463FEC1-55B2-448F-88AC-2CC284F89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64" y="6237618"/>
              <a:ext cx="1580457" cy="619835"/>
            </a:xfrm>
            <a:prstGeom prst="rect">
              <a:avLst/>
            </a:prstGeom>
          </p:spPr>
        </p:pic>
        <p:pic>
          <p:nvPicPr>
            <p:cNvPr id="19" name="Picture 18">
              <a:extLst>
                <a:ext uri="{FF2B5EF4-FFF2-40B4-BE49-F238E27FC236}">
                  <a16:creationId xmlns:a16="http://schemas.microsoft.com/office/drawing/2014/main" id="{D7A3C91F-5DB4-4E75-957C-2880FE5BA7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52843" y="6299367"/>
              <a:ext cx="2715039" cy="533529"/>
            </a:xfrm>
            <a:prstGeom prst="rect">
              <a:avLst/>
            </a:prstGeom>
          </p:spPr>
        </p:pic>
      </p:grpSp>
    </p:spTree>
    <p:extLst>
      <p:ext uri="{BB962C8B-B14F-4D97-AF65-F5344CB8AC3E}">
        <p14:creationId xmlns:p14="http://schemas.microsoft.com/office/powerpoint/2010/main" val="2567925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01FA80-7270-4D10-A1A5-4A76BB478BA2}"/>
              </a:ext>
            </a:extLst>
          </p:cNvPr>
          <p:cNvSpPr>
            <a:spLocks noGrp="1"/>
          </p:cNvSpPr>
          <p:nvPr>
            <p:ph type="title"/>
          </p:nvPr>
        </p:nvSpPr>
        <p:spPr>
          <a:xfrm>
            <a:off x="5232400" y="1641752"/>
            <a:ext cx="6140449" cy="1323439"/>
          </a:xfrm>
        </p:spPr>
        <p:txBody>
          <a:bodyPr anchor="t">
            <a:normAutofit/>
          </a:bodyPr>
          <a:lstStyle/>
          <a:p>
            <a:r>
              <a:rPr lang="en-US" sz="4000">
                <a:solidFill>
                  <a:schemeClr val="bg1"/>
                </a:solidFill>
                <a:latin typeface="Archer Bold" pitchFamily="50" charset="0"/>
              </a:rPr>
              <a:t>Outline</a:t>
            </a:r>
          </a:p>
        </p:txBody>
      </p:sp>
      <p:pic>
        <p:nvPicPr>
          <p:cNvPr id="44" name="Picture 43" descr="A construction site with cranes&#10;&#10;Description automatically generated with low confidence">
            <a:extLst>
              <a:ext uri="{FF2B5EF4-FFF2-40B4-BE49-F238E27FC236}">
                <a16:creationId xmlns:a16="http://schemas.microsoft.com/office/drawing/2014/main" id="{E849B71D-DFAD-45CB-9928-B88A431987BE}"/>
              </a:ext>
            </a:extLst>
          </p:cNvPr>
          <p:cNvPicPr>
            <a:picLocks noChangeAspect="1"/>
          </p:cNvPicPr>
          <p:nvPr/>
        </p:nvPicPr>
        <p:blipFill rotWithShape="1">
          <a:blip r:embed="rId3">
            <a:extLst>
              <a:ext uri="{28A0092B-C50C-407E-A947-70E740481C1C}">
                <a14:useLocalDpi xmlns:a14="http://schemas.microsoft.com/office/drawing/2010/main" val="0"/>
              </a:ext>
            </a:extLst>
          </a:blip>
          <a:srcRect l="680"/>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51" name="Group 50">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52" name="Freeform: Shape 5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96CDC73C-4C14-4C47-95B4-C4294AABCC08}"/>
              </a:ext>
            </a:extLst>
          </p:cNvPr>
          <p:cNvSpPr>
            <a:spLocks noGrp="1"/>
          </p:cNvSpPr>
          <p:nvPr>
            <p:ph idx="1"/>
          </p:nvPr>
        </p:nvSpPr>
        <p:spPr>
          <a:xfrm>
            <a:off x="5232401" y="3146400"/>
            <a:ext cx="6140449" cy="2682000"/>
          </a:xfrm>
        </p:spPr>
        <p:txBody>
          <a:bodyPr>
            <a:normAutofit/>
          </a:bodyPr>
          <a:lstStyle/>
          <a:p>
            <a:pPr lvl="1" indent="-342900"/>
            <a:r>
              <a:rPr lang="en-US" dirty="0">
                <a:solidFill>
                  <a:schemeClr val="bg1">
                    <a:alpha val="80000"/>
                  </a:schemeClr>
                </a:solidFill>
                <a:latin typeface="Archer Book" panose="02000000000000000000" pitchFamily="50" charset="0"/>
              </a:rPr>
              <a:t>Sample of highway investments</a:t>
            </a:r>
          </a:p>
          <a:p>
            <a:pPr lvl="1" indent="-342900"/>
            <a:r>
              <a:rPr lang="en-US" dirty="0">
                <a:solidFill>
                  <a:schemeClr val="bg1">
                    <a:alpha val="80000"/>
                  </a:schemeClr>
                </a:solidFill>
                <a:latin typeface="Archer Book" panose="02000000000000000000" pitchFamily="50" charset="0"/>
              </a:rPr>
              <a:t>Catalog of benefits and costs</a:t>
            </a:r>
          </a:p>
          <a:p>
            <a:pPr lvl="1" indent="-342900"/>
            <a:r>
              <a:rPr lang="en-US" dirty="0">
                <a:solidFill>
                  <a:schemeClr val="bg1">
                    <a:alpha val="80000"/>
                  </a:schemeClr>
                </a:solidFill>
                <a:latin typeface="Archer Book" panose="02000000000000000000" pitchFamily="50" charset="0"/>
              </a:rPr>
              <a:t>NC roadway investment analysis</a:t>
            </a:r>
          </a:p>
          <a:p>
            <a:pPr lvl="1" indent="-342900"/>
            <a:r>
              <a:rPr lang="en-US" dirty="0">
                <a:solidFill>
                  <a:schemeClr val="bg1">
                    <a:alpha val="80000"/>
                  </a:schemeClr>
                </a:solidFill>
                <a:latin typeface="Archer Book" panose="02000000000000000000" pitchFamily="50" charset="0"/>
              </a:rPr>
              <a:t>Revisit our initial question</a:t>
            </a:r>
          </a:p>
          <a:p>
            <a:pPr lvl="1" indent="-342900"/>
            <a:endParaRPr lang="en-US" dirty="0">
              <a:solidFill>
                <a:schemeClr val="bg1">
                  <a:alpha val="80000"/>
                </a:schemeClr>
              </a:solidFill>
              <a:latin typeface="Archer Book" panose="02000000000000000000" pitchFamily="50" charset="0"/>
            </a:endParaRPr>
          </a:p>
          <a:p>
            <a:endParaRPr lang="en-US" sz="2400" dirty="0">
              <a:solidFill>
                <a:schemeClr val="bg1">
                  <a:alpha val="80000"/>
                </a:schemeClr>
              </a:solidFill>
            </a:endParaRPr>
          </a:p>
        </p:txBody>
      </p:sp>
      <p:grpSp>
        <p:nvGrpSpPr>
          <p:cNvPr id="50" name="Group 49">
            <a:extLst>
              <a:ext uri="{FF2B5EF4-FFF2-40B4-BE49-F238E27FC236}">
                <a16:creationId xmlns:a16="http://schemas.microsoft.com/office/drawing/2014/main" id="{8980F9D6-AA6A-4DF3-8A21-530C1D83F8FB}"/>
              </a:ext>
            </a:extLst>
          </p:cNvPr>
          <p:cNvGrpSpPr/>
          <p:nvPr/>
        </p:nvGrpSpPr>
        <p:grpSpPr>
          <a:xfrm>
            <a:off x="0" y="6203939"/>
            <a:ext cx="12202650" cy="686712"/>
            <a:chOff x="0" y="6203939"/>
            <a:chExt cx="12202650" cy="686712"/>
          </a:xfrm>
        </p:grpSpPr>
        <p:sp>
          <p:nvSpPr>
            <p:cNvPr id="54" name="Rectangle 53">
              <a:extLst>
                <a:ext uri="{FF2B5EF4-FFF2-40B4-BE49-F238E27FC236}">
                  <a16:creationId xmlns:a16="http://schemas.microsoft.com/office/drawing/2014/main" id="{581374C2-CEF8-4A7F-BC97-CDA077688964}"/>
                </a:ext>
              </a:extLst>
            </p:cNvPr>
            <p:cNvSpPr/>
            <p:nvPr/>
          </p:nvSpPr>
          <p:spPr>
            <a:xfrm>
              <a:off x="0" y="6203939"/>
              <a:ext cx="12202650" cy="686712"/>
            </a:xfrm>
            <a:prstGeom prst="rect">
              <a:avLst/>
            </a:prstGeom>
            <a:solidFill>
              <a:srgbClr val="053E5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55" name="Picture 54" descr="A close up of a sign&#10;&#10;Description automatically generated">
              <a:extLst>
                <a:ext uri="{FF2B5EF4-FFF2-40B4-BE49-F238E27FC236}">
                  <a16:creationId xmlns:a16="http://schemas.microsoft.com/office/drawing/2014/main" id="{B92063BF-78CB-4EA1-8AE4-E180CA7C66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164" y="6237618"/>
              <a:ext cx="1580457" cy="619835"/>
            </a:xfrm>
            <a:prstGeom prst="rect">
              <a:avLst/>
            </a:prstGeom>
          </p:spPr>
        </p:pic>
        <p:pic>
          <p:nvPicPr>
            <p:cNvPr id="56" name="Picture 55">
              <a:extLst>
                <a:ext uri="{FF2B5EF4-FFF2-40B4-BE49-F238E27FC236}">
                  <a16:creationId xmlns:a16="http://schemas.microsoft.com/office/drawing/2014/main" id="{426E2DE8-0C34-447C-A28B-22898C7125B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252843" y="6299367"/>
              <a:ext cx="2715039" cy="533529"/>
            </a:xfrm>
            <a:prstGeom prst="rect">
              <a:avLst/>
            </a:prstGeom>
          </p:spPr>
        </p:pic>
      </p:grpSp>
    </p:spTree>
    <p:extLst>
      <p:ext uri="{BB962C8B-B14F-4D97-AF65-F5344CB8AC3E}">
        <p14:creationId xmlns:p14="http://schemas.microsoft.com/office/powerpoint/2010/main" val="1896136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7FE9A-0462-43A5-B52F-C2A99E7108A8}"/>
              </a:ext>
            </a:extLst>
          </p:cNvPr>
          <p:cNvSpPr>
            <a:spLocks noGrp="1"/>
          </p:cNvSpPr>
          <p:nvPr>
            <p:ph type="title"/>
          </p:nvPr>
        </p:nvSpPr>
        <p:spPr>
          <a:xfrm>
            <a:off x="838200" y="174812"/>
            <a:ext cx="10515600" cy="656851"/>
          </a:xfrm>
        </p:spPr>
        <p:txBody>
          <a:bodyPr>
            <a:normAutofit fontScale="90000"/>
          </a:bodyPr>
          <a:lstStyle/>
          <a:p>
            <a:r>
              <a:rPr lang="en-US" dirty="0">
                <a:latin typeface="Archer Bold" pitchFamily="50" charset="0"/>
              </a:rPr>
              <a:t>Highway Investment Impacts | </a:t>
            </a:r>
            <a:r>
              <a:rPr lang="en-US" sz="2000" dirty="0">
                <a:latin typeface="Archer Book" panose="02000000000000000000" pitchFamily="50" charset="0"/>
              </a:rPr>
              <a:t>https://go.ncsu.edu/sdite_video</a:t>
            </a:r>
            <a:endParaRPr lang="en-US" dirty="0">
              <a:latin typeface="Archer Bold" pitchFamily="50" charset="0"/>
            </a:endParaRPr>
          </a:p>
        </p:txBody>
      </p:sp>
      <p:pic>
        <p:nvPicPr>
          <p:cNvPr id="4" name="Picture 3">
            <a:extLst>
              <a:ext uri="{FF2B5EF4-FFF2-40B4-BE49-F238E27FC236}">
                <a16:creationId xmlns:a16="http://schemas.microsoft.com/office/drawing/2014/main" id="{F192F22F-EF36-4A1D-BB2E-21D047F1BC39}"/>
              </a:ext>
            </a:extLst>
          </p:cNvPr>
          <p:cNvPicPr>
            <a:picLocks noChangeAspect="1"/>
          </p:cNvPicPr>
          <p:nvPr/>
        </p:nvPicPr>
        <p:blipFill>
          <a:blip r:embed="rId3"/>
          <a:stretch>
            <a:fillRect/>
          </a:stretch>
        </p:blipFill>
        <p:spPr>
          <a:xfrm>
            <a:off x="951236" y="945891"/>
            <a:ext cx="9953625" cy="5600700"/>
          </a:xfrm>
          <a:prstGeom prst="rect">
            <a:avLst/>
          </a:prstGeom>
        </p:spPr>
      </p:pic>
    </p:spTree>
    <p:extLst>
      <p:ext uri="{BB962C8B-B14F-4D97-AF65-F5344CB8AC3E}">
        <p14:creationId xmlns:p14="http://schemas.microsoft.com/office/powerpoint/2010/main" val="1253275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rass, tree, outdoor, nature&#10;&#10;Description automatically generated">
            <a:extLst>
              <a:ext uri="{FF2B5EF4-FFF2-40B4-BE49-F238E27FC236}">
                <a16:creationId xmlns:a16="http://schemas.microsoft.com/office/drawing/2014/main" id="{3CF07789-20C2-4CFC-9E29-26944DC1928F}"/>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0"/>
            <a:ext cx="12302835" cy="6858000"/>
          </a:xfrm>
          <a:prstGeom prst="rect">
            <a:avLst/>
          </a:prstGeom>
        </p:spPr>
      </p:pic>
      <p:sp>
        <p:nvSpPr>
          <p:cNvPr id="2" name="Title 1">
            <a:extLst>
              <a:ext uri="{FF2B5EF4-FFF2-40B4-BE49-F238E27FC236}">
                <a16:creationId xmlns:a16="http://schemas.microsoft.com/office/drawing/2014/main" id="{403EFE4E-97CE-46F5-A3F6-AB9C61F403E4}"/>
              </a:ext>
            </a:extLst>
          </p:cNvPr>
          <p:cNvSpPr>
            <a:spLocks noGrp="1"/>
          </p:cNvSpPr>
          <p:nvPr>
            <p:ph type="title"/>
          </p:nvPr>
        </p:nvSpPr>
        <p:spPr/>
        <p:txBody>
          <a:bodyPr/>
          <a:lstStyle/>
          <a:p>
            <a:r>
              <a:rPr lang="en-US" dirty="0">
                <a:latin typeface="Archer Bold" pitchFamily="50" charset="0"/>
              </a:rPr>
              <a:t>Highway Project Benefits and Costs</a:t>
            </a:r>
          </a:p>
        </p:txBody>
      </p:sp>
      <p:sp>
        <p:nvSpPr>
          <p:cNvPr id="4" name="Content Placeholder 2">
            <a:extLst>
              <a:ext uri="{FF2B5EF4-FFF2-40B4-BE49-F238E27FC236}">
                <a16:creationId xmlns:a16="http://schemas.microsoft.com/office/drawing/2014/main" id="{5E049EB8-5722-480F-B2F7-A5EDC5776A82}"/>
              </a:ext>
            </a:extLst>
          </p:cNvPr>
          <p:cNvSpPr txBox="1">
            <a:spLocks/>
          </p:cNvSpPr>
          <p:nvPr/>
        </p:nvSpPr>
        <p:spPr>
          <a:xfrm>
            <a:off x="838200" y="1874650"/>
            <a:ext cx="4365812" cy="18770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Archer Semibold" pitchFamily="50" charset="0"/>
              </a:rPr>
              <a:t>Economic Impacts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cher Book" panose="02000000000000000000" pitchFamily="50" charset="0"/>
                <a:ea typeface="Calibri" panose="020F0502020204030204" pitchFamily="34" charset="0"/>
                <a:cs typeface="Vrinda" panose="020B0502040204020203" pitchFamily="34" charset="0"/>
              </a:rPr>
              <a:t>Employment</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cher Book" panose="02000000000000000000" pitchFamily="50" charset="0"/>
                <a:ea typeface="Calibri" panose="020F0502020204030204" pitchFamily="34" charset="0"/>
                <a:cs typeface="Vrinda" panose="020B0502040204020203" pitchFamily="34" charset="0"/>
              </a:rPr>
              <a:t>Earned Income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cher Book" panose="02000000000000000000" pitchFamily="50" charset="0"/>
                <a:ea typeface="Calibri" panose="020F0502020204030204" pitchFamily="34" charset="0"/>
                <a:cs typeface="Vrinda" panose="020B0502040204020203" pitchFamily="34" charset="0"/>
              </a:rPr>
              <a:t>Gross Sales | Economic Output</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cher Book" panose="02000000000000000000" pitchFamily="50" charset="0"/>
                <a:ea typeface="Calibri" panose="020F0502020204030204" pitchFamily="34" charset="0"/>
                <a:cs typeface="Vrinda" panose="020B0502040204020203" pitchFamily="34" charset="0"/>
              </a:rPr>
              <a:t>Value Added | Gross Regional Product</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Archer Book" panose="02000000000000000000" pitchFamily="50" charset="0"/>
                <a:ea typeface="Calibri" panose="020F0502020204030204" pitchFamily="34" charset="0"/>
                <a:cs typeface="Vrinda" panose="020B0502040204020203" pitchFamily="34" charset="0"/>
              </a:rPr>
              <a:t>Tax Revenue</a:t>
            </a:r>
          </a:p>
        </p:txBody>
      </p:sp>
      <p:sp>
        <p:nvSpPr>
          <p:cNvPr id="5" name="Content Placeholder 2">
            <a:extLst>
              <a:ext uri="{FF2B5EF4-FFF2-40B4-BE49-F238E27FC236}">
                <a16:creationId xmlns:a16="http://schemas.microsoft.com/office/drawing/2014/main" id="{3A13A79B-A6BA-45BE-810A-D86867D3612D}"/>
              </a:ext>
            </a:extLst>
          </p:cNvPr>
          <p:cNvSpPr txBox="1">
            <a:spLocks/>
          </p:cNvSpPr>
          <p:nvPr/>
        </p:nvSpPr>
        <p:spPr>
          <a:xfrm>
            <a:off x="838200" y="4024125"/>
            <a:ext cx="4365812" cy="24687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Archer Semibold" pitchFamily="50" charset="0"/>
              </a:rPr>
              <a:t>Wider Economic Impacts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cher Book" panose="02000000000000000000" pitchFamily="50" charset="0"/>
                <a:ea typeface="Calibri" panose="020F0502020204030204" pitchFamily="34" charset="0"/>
                <a:cs typeface="Vrinda" panose="020B0502040204020203" pitchFamily="34" charset="0"/>
              </a:rPr>
              <a:t>Market Access (labor, delivery)</a:t>
            </a:r>
          </a:p>
          <a:p>
            <a:pPr marL="342900" marR="0" lvl="0" indent="-342900">
              <a:lnSpc>
                <a:spcPct val="107000"/>
              </a:lnSpc>
              <a:spcBef>
                <a:spcPts val="0"/>
              </a:spcBef>
              <a:spcAft>
                <a:spcPts val="0"/>
              </a:spcAft>
              <a:buFont typeface="Symbol" panose="05050102010706020507" pitchFamily="18" charset="2"/>
              <a:buChar char=""/>
            </a:pPr>
            <a:r>
              <a:rPr lang="en-US" sz="1800" dirty="0">
                <a:latin typeface="Archer Book" panose="02000000000000000000" pitchFamily="50" charset="0"/>
                <a:ea typeface="Calibri" panose="020F0502020204030204" pitchFamily="34" charset="0"/>
                <a:cs typeface="Vrinda" panose="020B0502040204020203" pitchFamily="34" charset="0"/>
              </a:rPr>
              <a:t>Agglomeration</a:t>
            </a:r>
            <a:endParaRPr lang="en-US" sz="1800" dirty="0">
              <a:effectLst/>
              <a:latin typeface="Archer Book" panose="02000000000000000000" pitchFamily="50" charset="0"/>
              <a:ea typeface="Calibri" panose="020F0502020204030204" pitchFamily="34" charset="0"/>
              <a:cs typeface="Vrinda" panose="020B0502040204020203" pitchFamily="34" charset="0"/>
            </a:endParaRPr>
          </a:p>
        </p:txBody>
      </p:sp>
      <p:sp>
        <p:nvSpPr>
          <p:cNvPr id="6" name="Content Placeholder 2">
            <a:extLst>
              <a:ext uri="{FF2B5EF4-FFF2-40B4-BE49-F238E27FC236}">
                <a16:creationId xmlns:a16="http://schemas.microsoft.com/office/drawing/2014/main" id="{FB12DDC2-5EF8-4856-B29B-13E2F075B052}"/>
              </a:ext>
            </a:extLst>
          </p:cNvPr>
          <p:cNvSpPr txBox="1">
            <a:spLocks/>
          </p:cNvSpPr>
          <p:nvPr/>
        </p:nvSpPr>
        <p:spPr>
          <a:xfrm>
            <a:off x="6580094" y="1874650"/>
            <a:ext cx="4365812" cy="3686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Archer Semibold" pitchFamily="50" charset="0"/>
              </a:rPr>
              <a:t>External Benefits and Costs</a:t>
            </a:r>
          </a:p>
          <a:p>
            <a:pPr marL="342900" marR="0" lvl="0" indent="-342900">
              <a:lnSpc>
                <a:spcPct val="100000"/>
              </a:lnSpc>
              <a:spcBef>
                <a:spcPts val="0"/>
              </a:spcBef>
              <a:spcAft>
                <a:spcPts val="0"/>
              </a:spcAft>
              <a:buFont typeface="Symbol" panose="05050102010706020507" pitchFamily="18" charset="2"/>
              <a:buChar char=""/>
            </a:pPr>
            <a:r>
              <a:rPr lang="en-US" sz="1800" dirty="0">
                <a:effectLst/>
                <a:latin typeface="Archer Book" panose="02000000000000000000" pitchFamily="50" charset="0"/>
                <a:ea typeface="Calibri" panose="020F0502020204030204" pitchFamily="34" charset="0"/>
                <a:cs typeface="Vrinda" panose="020B0502040204020203" pitchFamily="34" charset="0"/>
              </a:rPr>
              <a:t>Vehicle Cost Savings</a:t>
            </a:r>
          </a:p>
          <a:p>
            <a:pPr marL="342900" marR="0" lvl="0" indent="-342900">
              <a:lnSpc>
                <a:spcPct val="100000"/>
              </a:lnSpc>
              <a:spcBef>
                <a:spcPts val="0"/>
              </a:spcBef>
              <a:spcAft>
                <a:spcPts val="0"/>
              </a:spcAft>
              <a:buFont typeface="Symbol" panose="05050102010706020507" pitchFamily="18" charset="2"/>
              <a:buChar char=""/>
            </a:pPr>
            <a:r>
              <a:rPr lang="en-US" sz="1800" dirty="0">
                <a:effectLst/>
                <a:latin typeface="Archer Book" panose="02000000000000000000" pitchFamily="50" charset="0"/>
                <a:ea typeface="Calibri" panose="020F0502020204030204" pitchFamily="34" charset="0"/>
                <a:cs typeface="Vrinda" panose="020B0502040204020203" pitchFamily="34" charset="0"/>
              </a:rPr>
              <a:t>Travel Time Cost Savings</a:t>
            </a:r>
          </a:p>
          <a:p>
            <a:pPr marL="342900" marR="0" lvl="0" indent="-342900">
              <a:lnSpc>
                <a:spcPct val="100000"/>
              </a:lnSpc>
              <a:spcBef>
                <a:spcPts val="0"/>
              </a:spcBef>
              <a:spcAft>
                <a:spcPts val="0"/>
              </a:spcAft>
              <a:buFont typeface="Symbol" panose="05050102010706020507" pitchFamily="18" charset="2"/>
              <a:buChar char=""/>
            </a:pPr>
            <a:r>
              <a:rPr lang="en-US" sz="1800" dirty="0">
                <a:effectLst/>
                <a:latin typeface="Archer Book" panose="02000000000000000000" pitchFamily="50" charset="0"/>
                <a:ea typeface="Calibri" panose="020F0502020204030204" pitchFamily="34" charset="0"/>
                <a:cs typeface="Vrinda" panose="020B0502040204020203" pitchFamily="34" charset="0"/>
              </a:rPr>
              <a:t>Congestion Cost Savings</a:t>
            </a:r>
          </a:p>
          <a:p>
            <a:pPr marL="342900" marR="0" lvl="0" indent="-342900">
              <a:lnSpc>
                <a:spcPct val="100000"/>
              </a:lnSpc>
              <a:spcBef>
                <a:spcPts val="0"/>
              </a:spcBef>
              <a:spcAft>
                <a:spcPts val="0"/>
              </a:spcAft>
              <a:buFont typeface="Symbol" panose="05050102010706020507" pitchFamily="18" charset="2"/>
              <a:buChar char=""/>
            </a:pPr>
            <a:r>
              <a:rPr lang="en-US" sz="1800" dirty="0">
                <a:effectLst/>
                <a:latin typeface="Archer Book" panose="02000000000000000000" pitchFamily="50" charset="0"/>
                <a:ea typeface="Calibri" panose="020F0502020204030204" pitchFamily="34" charset="0"/>
                <a:cs typeface="Vrinda" panose="020B0502040204020203" pitchFamily="34" charset="0"/>
              </a:rPr>
              <a:t>Road Traffic Noise</a:t>
            </a:r>
          </a:p>
          <a:p>
            <a:pPr marL="342900" marR="0" lvl="0" indent="-342900">
              <a:lnSpc>
                <a:spcPct val="100000"/>
              </a:lnSpc>
              <a:spcBef>
                <a:spcPts val="0"/>
              </a:spcBef>
              <a:spcAft>
                <a:spcPts val="0"/>
              </a:spcAft>
              <a:buFont typeface="Symbol" panose="05050102010706020507" pitchFamily="18" charset="2"/>
              <a:buChar char=""/>
            </a:pPr>
            <a:r>
              <a:rPr lang="en-US" sz="1800" dirty="0">
                <a:latin typeface="Archer Book" panose="02000000000000000000" pitchFamily="50" charset="0"/>
                <a:ea typeface="Calibri" panose="020F0502020204030204" pitchFamily="34" charset="0"/>
                <a:cs typeface="Vrinda" panose="020B0502040204020203" pitchFamily="34" charset="0"/>
              </a:rPr>
              <a:t>Vibration</a:t>
            </a:r>
          </a:p>
          <a:p>
            <a:pPr marL="342900" marR="0" lvl="0" indent="-342900">
              <a:lnSpc>
                <a:spcPct val="100000"/>
              </a:lnSpc>
              <a:spcBef>
                <a:spcPts val="0"/>
              </a:spcBef>
              <a:spcAft>
                <a:spcPts val="0"/>
              </a:spcAft>
              <a:buFont typeface="Symbol" panose="05050102010706020507" pitchFamily="18" charset="2"/>
              <a:buChar char=""/>
            </a:pPr>
            <a:r>
              <a:rPr lang="en-US" sz="1800" dirty="0">
                <a:effectLst/>
                <a:latin typeface="Archer Book" panose="02000000000000000000" pitchFamily="50" charset="0"/>
                <a:ea typeface="Calibri" panose="020F0502020204030204" pitchFamily="34" charset="0"/>
                <a:cs typeface="Vrinda" panose="020B0502040204020203" pitchFamily="34" charset="0"/>
              </a:rPr>
              <a:t>Water Quality</a:t>
            </a:r>
          </a:p>
          <a:p>
            <a:pPr marL="342900" marR="0" lvl="0" indent="-342900">
              <a:lnSpc>
                <a:spcPct val="100000"/>
              </a:lnSpc>
              <a:spcBef>
                <a:spcPts val="0"/>
              </a:spcBef>
              <a:spcAft>
                <a:spcPts val="0"/>
              </a:spcAft>
              <a:buFont typeface="Symbol" panose="05050102010706020507" pitchFamily="18" charset="2"/>
              <a:buChar char=""/>
            </a:pPr>
            <a:r>
              <a:rPr lang="en-US" sz="1800" dirty="0">
                <a:latin typeface="Archer Book" panose="02000000000000000000" pitchFamily="50" charset="0"/>
                <a:ea typeface="Calibri" panose="020F0502020204030204" pitchFamily="34" charset="0"/>
                <a:cs typeface="Vrinda" panose="020B0502040204020203" pitchFamily="34" charset="0"/>
              </a:rPr>
              <a:t>Air Quality</a:t>
            </a:r>
          </a:p>
          <a:p>
            <a:pPr marL="342900" marR="0" lvl="0" indent="-342900">
              <a:lnSpc>
                <a:spcPct val="100000"/>
              </a:lnSpc>
              <a:spcBef>
                <a:spcPts val="0"/>
              </a:spcBef>
              <a:spcAft>
                <a:spcPts val="0"/>
              </a:spcAft>
              <a:buFont typeface="Symbol" panose="05050102010706020507" pitchFamily="18" charset="2"/>
              <a:buChar char=""/>
            </a:pPr>
            <a:r>
              <a:rPr lang="en-US" sz="1800" dirty="0">
                <a:latin typeface="Archer Book" panose="02000000000000000000" pitchFamily="50" charset="0"/>
                <a:ea typeface="Calibri" panose="020F0502020204030204" pitchFamily="34" charset="0"/>
                <a:cs typeface="Vrinda" panose="020B0502040204020203" pitchFamily="34" charset="0"/>
              </a:rPr>
              <a:t>Ecological Impacts</a:t>
            </a:r>
          </a:p>
          <a:p>
            <a:pPr marL="342900" marR="0" lvl="0" indent="-342900">
              <a:lnSpc>
                <a:spcPct val="100000"/>
              </a:lnSpc>
              <a:spcBef>
                <a:spcPts val="0"/>
              </a:spcBef>
              <a:spcAft>
                <a:spcPts val="0"/>
              </a:spcAft>
              <a:buFont typeface="Symbol" panose="05050102010706020507" pitchFamily="18" charset="2"/>
              <a:buChar char=""/>
            </a:pPr>
            <a:r>
              <a:rPr lang="en-US" sz="1800" dirty="0">
                <a:effectLst/>
                <a:latin typeface="Archer Book" panose="02000000000000000000" pitchFamily="50" charset="0"/>
                <a:ea typeface="Calibri" panose="020F0502020204030204" pitchFamily="34" charset="0"/>
                <a:cs typeface="Vrinda" panose="020B0502040204020203" pitchFamily="34" charset="0"/>
              </a:rPr>
              <a:t>Visual Impacts</a:t>
            </a:r>
          </a:p>
          <a:p>
            <a:pPr marL="342900" marR="0" lvl="0" indent="-342900">
              <a:lnSpc>
                <a:spcPct val="100000"/>
              </a:lnSpc>
              <a:spcBef>
                <a:spcPts val="0"/>
              </a:spcBef>
              <a:spcAft>
                <a:spcPts val="0"/>
              </a:spcAft>
              <a:buFont typeface="Symbol" panose="05050102010706020507" pitchFamily="18" charset="2"/>
              <a:buChar char=""/>
            </a:pPr>
            <a:r>
              <a:rPr lang="en-US" sz="1800" dirty="0">
                <a:effectLst/>
                <a:latin typeface="Archer Book" panose="02000000000000000000" pitchFamily="50" charset="0"/>
                <a:ea typeface="Calibri" panose="020F0502020204030204" pitchFamily="34" charset="0"/>
                <a:cs typeface="Vrinda" panose="020B0502040204020203" pitchFamily="34" charset="0"/>
              </a:rPr>
              <a:t>Community Severance</a:t>
            </a:r>
          </a:p>
          <a:p>
            <a:pPr marL="342900" marR="0" lvl="0" indent="-342900">
              <a:lnSpc>
                <a:spcPct val="100000"/>
              </a:lnSpc>
              <a:spcBef>
                <a:spcPts val="0"/>
              </a:spcBef>
              <a:spcAft>
                <a:spcPts val="800"/>
              </a:spcAft>
              <a:buFont typeface="Symbol" panose="05050102010706020507" pitchFamily="18" charset="2"/>
              <a:buChar char=""/>
            </a:pPr>
            <a:r>
              <a:rPr lang="en-US" sz="1800" dirty="0">
                <a:effectLst/>
                <a:latin typeface="Archer Book" panose="02000000000000000000" pitchFamily="50" charset="0"/>
                <a:ea typeface="Calibri" panose="020F0502020204030204" pitchFamily="34" charset="0"/>
                <a:cs typeface="Vrinda" panose="020B0502040204020203" pitchFamily="34" charset="0"/>
              </a:rPr>
              <a:t>Water Quality</a:t>
            </a:r>
          </a:p>
        </p:txBody>
      </p:sp>
      <p:grpSp>
        <p:nvGrpSpPr>
          <p:cNvPr id="13" name="Group 12">
            <a:extLst>
              <a:ext uri="{FF2B5EF4-FFF2-40B4-BE49-F238E27FC236}">
                <a16:creationId xmlns:a16="http://schemas.microsoft.com/office/drawing/2014/main" id="{9350D357-CD2B-4E49-B1D7-5999C90BFB44}"/>
              </a:ext>
            </a:extLst>
          </p:cNvPr>
          <p:cNvGrpSpPr/>
          <p:nvPr/>
        </p:nvGrpSpPr>
        <p:grpSpPr>
          <a:xfrm>
            <a:off x="0" y="6203939"/>
            <a:ext cx="12202650" cy="686712"/>
            <a:chOff x="0" y="6203939"/>
            <a:chExt cx="12202650" cy="686712"/>
          </a:xfrm>
        </p:grpSpPr>
        <p:sp>
          <p:nvSpPr>
            <p:cNvPr id="14" name="Rectangle 13">
              <a:extLst>
                <a:ext uri="{FF2B5EF4-FFF2-40B4-BE49-F238E27FC236}">
                  <a16:creationId xmlns:a16="http://schemas.microsoft.com/office/drawing/2014/main" id="{AFA33ADF-C5F2-45D0-A05F-769D8742BADA}"/>
                </a:ext>
              </a:extLst>
            </p:cNvPr>
            <p:cNvSpPr/>
            <p:nvPr/>
          </p:nvSpPr>
          <p:spPr>
            <a:xfrm>
              <a:off x="0" y="6203939"/>
              <a:ext cx="12202650" cy="686712"/>
            </a:xfrm>
            <a:prstGeom prst="rect">
              <a:avLst/>
            </a:prstGeom>
            <a:solidFill>
              <a:srgbClr val="053E5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15" name="Picture 14" descr="A close up of a sign&#10;&#10;Description automatically generated">
              <a:extLst>
                <a:ext uri="{FF2B5EF4-FFF2-40B4-BE49-F238E27FC236}">
                  <a16:creationId xmlns:a16="http://schemas.microsoft.com/office/drawing/2014/main" id="{A761E877-0380-4CE6-A57D-A07B82A09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64" y="6237618"/>
              <a:ext cx="1580457" cy="619835"/>
            </a:xfrm>
            <a:prstGeom prst="rect">
              <a:avLst/>
            </a:prstGeom>
          </p:spPr>
        </p:pic>
        <p:pic>
          <p:nvPicPr>
            <p:cNvPr id="16" name="Picture 15">
              <a:extLst>
                <a:ext uri="{FF2B5EF4-FFF2-40B4-BE49-F238E27FC236}">
                  <a16:creationId xmlns:a16="http://schemas.microsoft.com/office/drawing/2014/main" id="{19471170-A6D6-4595-8DDB-A74E9478787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252843" y="6299367"/>
              <a:ext cx="2715039" cy="533529"/>
            </a:xfrm>
            <a:prstGeom prst="rect">
              <a:avLst/>
            </a:prstGeom>
          </p:spPr>
        </p:pic>
      </p:grpSp>
    </p:spTree>
    <p:extLst>
      <p:ext uri="{BB962C8B-B14F-4D97-AF65-F5344CB8AC3E}">
        <p14:creationId xmlns:p14="http://schemas.microsoft.com/office/powerpoint/2010/main" val="229775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al Estate Return on Investment Analysis: What Metrics to Use? | Mashvisor">
            <a:extLst>
              <a:ext uri="{FF2B5EF4-FFF2-40B4-BE49-F238E27FC236}">
                <a16:creationId xmlns:a16="http://schemas.microsoft.com/office/drawing/2014/main" id="{714FA648-6152-4A70-9D3E-9A2AD1A4A5F8}"/>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85984"/>
            <a:ext cx="12192000" cy="81305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FBE964-4ACF-4AE9-AF38-C4398BC67F6F}"/>
              </a:ext>
            </a:extLst>
          </p:cNvPr>
          <p:cNvSpPr>
            <a:spLocks noGrp="1"/>
          </p:cNvSpPr>
          <p:nvPr>
            <p:ph type="title"/>
          </p:nvPr>
        </p:nvSpPr>
        <p:spPr/>
        <p:txBody>
          <a:bodyPr/>
          <a:lstStyle/>
          <a:p>
            <a:r>
              <a:rPr lang="en-US" dirty="0">
                <a:latin typeface="Archer Bold" pitchFamily="50" charset="0"/>
              </a:rPr>
              <a:t>Frameworks for Analyzing Investments</a:t>
            </a:r>
          </a:p>
        </p:txBody>
      </p:sp>
      <p:sp>
        <p:nvSpPr>
          <p:cNvPr id="7" name="Content Placeholder 2">
            <a:extLst>
              <a:ext uri="{FF2B5EF4-FFF2-40B4-BE49-F238E27FC236}">
                <a16:creationId xmlns:a16="http://schemas.microsoft.com/office/drawing/2014/main" id="{66DB695D-FFAC-42F3-B0FD-AABA5531CB20}"/>
              </a:ext>
            </a:extLst>
          </p:cNvPr>
          <p:cNvSpPr txBox="1">
            <a:spLocks/>
          </p:cNvSpPr>
          <p:nvPr/>
        </p:nvSpPr>
        <p:spPr>
          <a:xfrm>
            <a:off x="838200" y="1793968"/>
            <a:ext cx="7606553"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Archer Semibold" pitchFamily="50" charset="0"/>
              </a:rPr>
              <a:t>Return on Investment | Economic Efficiency Analyses</a:t>
            </a:r>
          </a:p>
          <a:p>
            <a:pPr marL="342900" indent="-342900">
              <a:lnSpc>
                <a:spcPct val="107000"/>
              </a:lnSpc>
              <a:spcBef>
                <a:spcPts val="0"/>
              </a:spcBef>
              <a:buFont typeface="Symbol" panose="05050102010706020507" pitchFamily="18" charset="2"/>
              <a:buChar char=""/>
            </a:pPr>
            <a:r>
              <a:rPr lang="en-US" sz="1800" dirty="0">
                <a:latin typeface="Archer Book" panose="02000000000000000000" pitchFamily="50" charset="0"/>
                <a:ea typeface="Calibri" panose="020F0502020204030204" pitchFamily="34" charset="0"/>
                <a:cs typeface="Vrinda" panose="020B0502040204020203" pitchFamily="34" charset="0"/>
              </a:rPr>
              <a:t>Economic Perspective: Economic Output per Dollar Invested </a:t>
            </a:r>
          </a:p>
          <a:p>
            <a:pPr marL="342900" indent="-342900">
              <a:lnSpc>
                <a:spcPct val="107000"/>
              </a:lnSpc>
              <a:spcBef>
                <a:spcPts val="0"/>
              </a:spcBef>
              <a:buFont typeface="Symbol" panose="05050102010706020507" pitchFamily="18" charset="2"/>
              <a:buChar char=""/>
            </a:pPr>
            <a:r>
              <a:rPr lang="en-US" sz="1800" dirty="0">
                <a:latin typeface="Archer Book" panose="02000000000000000000" pitchFamily="50" charset="0"/>
                <a:ea typeface="Calibri" panose="020F0502020204030204" pitchFamily="34" charset="0"/>
                <a:cs typeface="Vrinda" panose="020B0502040204020203" pitchFamily="34" charset="0"/>
              </a:rPr>
              <a:t>State Agency perspective: Tax Revenue Generated per Dollar Invested</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cher Book" panose="02000000000000000000" pitchFamily="50" charset="0"/>
                <a:ea typeface="Calibri" panose="020F0502020204030204" pitchFamily="34" charset="0"/>
                <a:cs typeface="Vrinda" panose="020B0502040204020203" pitchFamily="34" charset="0"/>
              </a:rPr>
              <a:t>Policy Perspective: Jobs per Dollar Invested</a:t>
            </a:r>
          </a:p>
        </p:txBody>
      </p:sp>
      <p:sp>
        <p:nvSpPr>
          <p:cNvPr id="8" name="Content Placeholder 2">
            <a:extLst>
              <a:ext uri="{FF2B5EF4-FFF2-40B4-BE49-F238E27FC236}">
                <a16:creationId xmlns:a16="http://schemas.microsoft.com/office/drawing/2014/main" id="{7B2FF9DD-A9B0-494B-AA26-542F50EC0CFF}"/>
              </a:ext>
            </a:extLst>
          </p:cNvPr>
          <p:cNvSpPr txBox="1">
            <a:spLocks/>
          </p:cNvSpPr>
          <p:nvPr/>
        </p:nvSpPr>
        <p:spPr>
          <a:xfrm>
            <a:off x="838199" y="3469341"/>
            <a:ext cx="7606553" cy="9278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Archer Semibold" pitchFamily="50" charset="0"/>
              </a:rPr>
              <a:t>Benefit-Cost Analysis</a:t>
            </a:r>
          </a:p>
          <a:p>
            <a:pPr marL="342900" indent="-342900">
              <a:lnSpc>
                <a:spcPct val="107000"/>
              </a:lnSpc>
              <a:spcBef>
                <a:spcPts val="0"/>
              </a:spcBef>
              <a:buFont typeface="Symbol" panose="05050102010706020507" pitchFamily="18" charset="2"/>
              <a:buChar char=""/>
            </a:pPr>
            <a:r>
              <a:rPr lang="en-US" sz="1800" dirty="0">
                <a:latin typeface="Archer Book" panose="02000000000000000000" pitchFamily="50" charset="0"/>
                <a:ea typeface="Calibri" panose="020F0502020204030204" pitchFamily="34" charset="0"/>
                <a:cs typeface="Vrinda" panose="020B0502040204020203" pitchFamily="34" charset="0"/>
              </a:rPr>
              <a:t>Policy Perspective: Ratio of project benefits to project costs </a:t>
            </a:r>
            <a:endParaRPr lang="en-US" sz="1800" dirty="0">
              <a:effectLst/>
              <a:latin typeface="Archer Book" panose="02000000000000000000" pitchFamily="50" charset="0"/>
              <a:ea typeface="Calibri" panose="020F0502020204030204" pitchFamily="34" charset="0"/>
              <a:cs typeface="Vrinda" panose="020B0502040204020203" pitchFamily="34" charset="0"/>
            </a:endParaRPr>
          </a:p>
        </p:txBody>
      </p:sp>
      <p:sp>
        <p:nvSpPr>
          <p:cNvPr id="9" name="Content Placeholder 2">
            <a:extLst>
              <a:ext uri="{FF2B5EF4-FFF2-40B4-BE49-F238E27FC236}">
                <a16:creationId xmlns:a16="http://schemas.microsoft.com/office/drawing/2014/main" id="{025B9B23-FFE4-48F0-8F00-72603A1FD8D7}"/>
              </a:ext>
            </a:extLst>
          </p:cNvPr>
          <p:cNvSpPr txBox="1">
            <a:spLocks/>
          </p:cNvSpPr>
          <p:nvPr/>
        </p:nvSpPr>
        <p:spPr>
          <a:xfrm>
            <a:off x="838198" y="4434260"/>
            <a:ext cx="10920415" cy="9278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Archer Semibold" pitchFamily="50" charset="0"/>
              </a:rPr>
              <a:t>Equity Analysis | Distributional Effects of Investment</a:t>
            </a:r>
          </a:p>
          <a:p>
            <a:pPr marL="342900" indent="-342900">
              <a:lnSpc>
                <a:spcPct val="107000"/>
              </a:lnSpc>
              <a:spcBef>
                <a:spcPts val="0"/>
              </a:spcBef>
              <a:buFont typeface="Symbol" panose="05050102010706020507" pitchFamily="18" charset="2"/>
              <a:buChar char=""/>
            </a:pPr>
            <a:r>
              <a:rPr lang="en-US" sz="1800" dirty="0">
                <a:latin typeface="Archer Book" panose="02000000000000000000" pitchFamily="50" charset="0"/>
                <a:ea typeface="Calibri" panose="020F0502020204030204" pitchFamily="34" charset="0"/>
                <a:cs typeface="Vrinda" panose="020B0502040204020203" pitchFamily="34" charset="0"/>
              </a:rPr>
              <a:t>Social Welfare Perspective: where benefits and costs are distributed and experienced </a:t>
            </a:r>
            <a:endParaRPr lang="en-US" sz="1800" dirty="0">
              <a:effectLst/>
              <a:latin typeface="Archer Book" panose="02000000000000000000" pitchFamily="50" charset="0"/>
              <a:ea typeface="Calibri" panose="020F0502020204030204" pitchFamily="34" charset="0"/>
              <a:cs typeface="Vrinda" panose="020B0502040204020203" pitchFamily="34" charset="0"/>
            </a:endParaRPr>
          </a:p>
        </p:txBody>
      </p:sp>
      <p:grpSp>
        <p:nvGrpSpPr>
          <p:cNvPr id="10" name="Group 9">
            <a:extLst>
              <a:ext uri="{FF2B5EF4-FFF2-40B4-BE49-F238E27FC236}">
                <a16:creationId xmlns:a16="http://schemas.microsoft.com/office/drawing/2014/main" id="{9DD25877-54E2-4E19-8C69-1ED8419E5CED}"/>
              </a:ext>
            </a:extLst>
          </p:cNvPr>
          <p:cNvGrpSpPr/>
          <p:nvPr/>
        </p:nvGrpSpPr>
        <p:grpSpPr>
          <a:xfrm>
            <a:off x="0" y="6203939"/>
            <a:ext cx="12202650" cy="686712"/>
            <a:chOff x="0" y="6203939"/>
            <a:chExt cx="12202650" cy="686712"/>
          </a:xfrm>
        </p:grpSpPr>
        <p:sp>
          <p:nvSpPr>
            <p:cNvPr id="11" name="Rectangle 10">
              <a:extLst>
                <a:ext uri="{FF2B5EF4-FFF2-40B4-BE49-F238E27FC236}">
                  <a16:creationId xmlns:a16="http://schemas.microsoft.com/office/drawing/2014/main" id="{3E744151-094B-4F75-8FAE-68A291B98C07}"/>
                </a:ext>
              </a:extLst>
            </p:cNvPr>
            <p:cNvSpPr/>
            <p:nvPr/>
          </p:nvSpPr>
          <p:spPr>
            <a:xfrm>
              <a:off x="0" y="6203939"/>
              <a:ext cx="12202650" cy="686712"/>
            </a:xfrm>
            <a:prstGeom prst="rect">
              <a:avLst/>
            </a:prstGeom>
            <a:solidFill>
              <a:srgbClr val="053E5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12" name="Picture 11" descr="A close up of a sign&#10;&#10;Description automatically generated">
              <a:extLst>
                <a:ext uri="{FF2B5EF4-FFF2-40B4-BE49-F238E27FC236}">
                  <a16:creationId xmlns:a16="http://schemas.microsoft.com/office/drawing/2014/main" id="{7D26896C-E8E0-4690-95FD-7F62FC501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64" y="6237618"/>
              <a:ext cx="1580457" cy="619835"/>
            </a:xfrm>
            <a:prstGeom prst="rect">
              <a:avLst/>
            </a:prstGeom>
          </p:spPr>
        </p:pic>
        <p:pic>
          <p:nvPicPr>
            <p:cNvPr id="13" name="Picture 12">
              <a:extLst>
                <a:ext uri="{FF2B5EF4-FFF2-40B4-BE49-F238E27FC236}">
                  <a16:creationId xmlns:a16="http://schemas.microsoft.com/office/drawing/2014/main" id="{6C8AD47C-A082-4BF8-AB8F-BFA7EAEEB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252843" y="6299367"/>
              <a:ext cx="2715039" cy="533529"/>
            </a:xfrm>
            <a:prstGeom prst="rect">
              <a:avLst/>
            </a:prstGeom>
          </p:spPr>
        </p:pic>
      </p:grpSp>
    </p:spTree>
    <p:extLst>
      <p:ext uri="{BB962C8B-B14F-4D97-AF65-F5344CB8AC3E}">
        <p14:creationId xmlns:p14="http://schemas.microsoft.com/office/powerpoint/2010/main" val="321039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01FA80-7270-4D10-A1A5-4A76BB478BA2}"/>
              </a:ext>
            </a:extLst>
          </p:cNvPr>
          <p:cNvSpPr>
            <a:spLocks noGrp="1"/>
          </p:cNvSpPr>
          <p:nvPr>
            <p:ph type="title"/>
          </p:nvPr>
        </p:nvSpPr>
        <p:spPr>
          <a:xfrm>
            <a:off x="643467" y="321734"/>
            <a:ext cx="10905066" cy="1135737"/>
          </a:xfrm>
        </p:spPr>
        <p:txBody>
          <a:bodyPr>
            <a:normAutofit/>
          </a:bodyPr>
          <a:lstStyle/>
          <a:p>
            <a:r>
              <a:rPr lang="en-US" sz="3600" dirty="0">
                <a:latin typeface="Archer Bold" pitchFamily="50" charset="0"/>
              </a:rPr>
              <a:t>Highway Investments – Economic Analysis</a:t>
            </a:r>
          </a:p>
        </p:txBody>
      </p:sp>
      <p:sp>
        <p:nvSpPr>
          <p:cNvPr id="3" name="Content Placeholder 2">
            <a:extLst>
              <a:ext uri="{FF2B5EF4-FFF2-40B4-BE49-F238E27FC236}">
                <a16:creationId xmlns:a16="http://schemas.microsoft.com/office/drawing/2014/main" id="{96CDC73C-4C14-4C47-95B4-C4294AABCC08}"/>
              </a:ext>
            </a:extLst>
          </p:cNvPr>
          <p:cNvSpPr>
            <a:spLocks noGrp="1"/>
          </p:cNvSpPr>
          <p:nvPr>
            <p:ph idx="1"/>
          </p:nvPr>
        </p:nvSpPr>
        <p:spPr>
          <a:xfrm>
            <a:off x="643468" y="1522058"/>
            <a:ext cx="3995768" cy="3801859"/>
          </a:xfrm>
        </p:spPr>
        <p:txBody>
          <a:bodyPr>
            <a:normAutofit/>
          </a:bodyPr>
          <a:lstStyle/>
          <a:p>
            <a:pPr lvl="1" indent="-342900"/>
            <a:r>
              <a:rPr lang="en-US" sz="2000" dirty="0">
                <a:latin typeface="Archer Book" panose="02000000000000000000" pitchFamily="50" charset="0"/>
              </a:rPr>
              <a:t>Transportation funding challenges</a:t>
            </a:r>
          </a:p>
          <a:p>
            <a:pPr lvl="1" indent="-342900"/>
            <a:endParaRPr lang="en-US" sz="2000" dirty="0">
              <a:latin typeface="Archer Book" panose="02000000000000000000" pitchFamily="50" charset="0"/>
            </a:endParaRPr>
          </a:p>
          <a:p>
            <a:pPr lvl="1" indent="-342900"/>
            <a:r>
              <a:rPr lang="en-US" sz="2000" dirty="0">
                <a:latin typeface="Archer Book" panose="02000000000000000000" pitchFamily="50" charset="0"/>
              </a:rPr>
              <a:t>Needed a better understanding of the economic importance of highway investment</a:t>
            </a:r>
          </a:p>
          <a:p>
            <a:pPr lvl="1" indent="-342900"/>
            <a:endParaRPr lang="en-US" sz="2000" dirty="0">
              <a:latin typeface="Archer Book" panose="02000000000000000000" pitchFamily="50" charset="0"/>
            </a:endParaRPr>
          </a:p>
          <a:p>
            <a:pPr lvl="1" indent="-342900"/>
            <a:r>
              <a:rPr lang="en-US" sz="2000" dirty="0">
                <a:latin typeface="Archer Book" panose="02000000000000000000" pitchFamily="50" charset="0"/>
              </a:rPr>
              <a:t>Evaluate projects that were constructed post-2000</a:t>
            </a:r>
          </a:p>
          <a:p>
            <a:endParaRPr lang="en-US" sz="2000" dirty="0"/>
          </a:p>
        </p:txBody>
      </p:sp>
      <p:sp>
        <p:nvSpPr>
          <p:cNvPr id="23" name="Rectangle 2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F182D04-C2B7-45BD-8D91-160FFA29CA98}"/>
              </a:ext>
            </a:extLst>
          </p:cNvPr>
          <p:cNvGrpSpPr/>
          <p:nvPr/>
        </p:nvGrpSpPr>
        <p:grpSpPr>
          <a:xfrm>
            <a:off x="0" y="6203939"/>
            <a:ext cx="12202650" cy="686712"/>
            <a:chOff x="0" y="6203939"/>
            <a:chExt cx="12202650" cy="686712"/>
          </a:xfrm>
        </p:grpSpPr>
        <p:sp>
          <p:nvSpPr>
            <p:cNvPr id="7" name="Rectangle 6">
              <a:extLst>
                <a:ext uri="{FF2B5EF4-FFF2-40B4-BE49-F238E27FC236}">
                  <a16:creationId xmlns:a16="http://schemas.microsoft.com/office/drawing/2014/main" id="{51C0CB23-DE35-4317-ABC9-1B51BDCA9A2E}"/>
                </a:ext>
              </a:extLst>
            </p:cNvPr>
            <p:cNvSpPr/>
            <p:nvPr/>
          </p:nvSpPr>
          <p:spPr>
            <a:xfrm>
              <a:off x="0" y="6203939"/>
              <a:ext cx="12202650" cy="686712"/>
            </a:xfrm>
            <a:prstGeom prst="rect">
              <a:avLst/>
            </a:prstGeom>
            <a:solidFill>
              <a:srgbClr val="053E5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9" name="Picture 8" descr="A close up of a sign&#10;&#10;Description automatically generated">
              <a:extLst>
                <a:ext uri="{FF2B5EF4-FFF2-40B4-BE49-F238E27FC236}">
                  <a16:creationId xmlns:a16="http://schemas.microsoft.com/office/drawing/2014/main" id="{9644B449-9B7E-47AE-957D-769B49F11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64" y="6237618"/>
              <a:ext cx="1580457" cy="619835"/>
            </a:xfrm>
            <a:prstGeom prst="rect">
              <a:avLst/>
            </a:prstGeom>
          </p:spPr>
        </p:pic>
        <p:pic>
          <p:nvPicPr>
            <p:cNvPr id="11" name="Picture 10">
              <a:extLst>
                <a:ext uri="{FF2B5EF4-FFF2-40B4-BE49-F238E27FC236}">
                  <a16:creationId xmlns:a16="http://schemas.microsoft.com/office/drawing/2014/main" id="{74BF3BC3-4F89-441A-85C5-434161A59A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52843" y="6299367"/>
              <a:ext cx="2715039" cy="533529"/>
            </a:xfrm>
            <a:prstGeom prst="rect">
              <a:avLst/>
            </a:prstGeom>
          </p:spPr>
        </p:pic>
      </p:grpSp>
      <p:pic>
        <p:nvPicPr>
          <p:cNvPr id="14" name="Picture 13" descr="A picture containing graphical user interface&#10;&#10;Description automatically generated">
            <a:extLst>
              <a:ext uri="{FF2B5EF4-FFF2-40B4-BE49-F238E27FC236}">
                <a16:creationId xmlns:a16="http://schemas.microsoft.com/office/drawing/2014/main" id="{CC13743E-9640-4D00-BFA4-C5B56E3F68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2091" y="1397177"/>
            <a:ext cx="3087568" cy="3995800"/>
          </a:xfrm>
          <a:prstGeom prst="rect">
            <a:avLst/>
          </a:prstGeom>
          <a:ln>
            <a:noFill/>
          </a:ln>
          <a:effectLst>
            <a:outerShdw blurRad="190500" algn="tl" rotWithShape="0">
              <a:srgbClr val="000000">
                <a:alpha val="70000"/>
              </a:srgbClr>
            </a:outerShdw>
          </a:effectLst>
        </p:spPr>
      </p:pic>
      <p:pic>
        <p:nvPicPr>
          <p:cNvPr id="16" name="Picture 15" descr="A picture containing website&#10;&#10;Description automatically generated">
            <a:extLst>
              <a:ext uri="{FF2B5EF4-FFF2-40B4-BE49-F238E27FC236}">
                <a16:creationId xmlns:a16="http://schemas.microsoft.com/office/drawing/2014/main" id="{CEA9DFB7-F7B2-47F6-B089-A7F751788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7917" y="1425087"/>
            <a:ext cx="3087567" cy="3995800"/>
          </a:xfrm>
          <a:prstGeom prst="rect">
            <a:avLst/>
          </a:prstGeom>
          <a:ln>
            <a:noFill/>
          </a:ln>
          <a:effectLst>
            <a:outerShdw blurRad="190500" algn="tl" rotWithShape="0">
              <a:srgbClr val="000000">
                <a:alpha val="70000"/>
              </a:srgbClr>
            </a:outerShdw>
          </a:effectLst>
        </p:spPr>
      </p:pic>
      <p:sp>
        <p:nvSpPr>
          <p:cNvPr id="17" name="TextBox 16">
            <a:extLst>
              <a:ext uri="{FF2B5EF4-FFF2-40B4-BE49-F238E27FC236}">
                <a16:creationId xmlns:a16="http://schemas.microsoft.com/office/drawing/2014/main" id="{330BB4F8-C122-4B73-817F-B39674887A11}"/>
              </a:ext>
            </a:extLst>
          </p:cNvPr>
          <p:cNvSpPr txBox="1"/>
          <p:nvPr/>
        </p:nvSpPr>
        <p:spPr>
          <a:xfrm>
            <a:off x="5351929" y="5420887"/>
            <a:ext cx="2479472" cy="369332"/>
          </a:xfrm>
          <a:prstGeom prst="rect">
            <a:avLst/>
          </a:prstGeom>
          <a:noFill/>
        </p:spPr>
        <p:txBody>
          <a:bodyPr wrap="square" rtlCol="0">
            <a:spAutoFit/>
          </a:bodyPr>
          <a:lstStyle/>
          <a:p>
            <a:pPr algn="ctr"/>
            <a:r>
              <a:rPr lang="en-US" dirty="0">
                <a:latin typeface="Archer Bold" pitchFamily="50" charset="0"/>
              </a:rPr>
              <a:t>2015 Report</a:t>
            </a:r>
          </a:p>
        </p:txBody>
      </p:sp>
      <p:sp>
        <p:nvSpPr>
          <p:cNvPr id="18" name="Rectangle 17">
            <a:extLst>
              <a:ext uri="{FF2B5EF4-FFF2-40B4-BE49-F238E27FC236}">
                <a16:creationId xmlns:a16="http://schemas.microsoft.com/office/drawing/2014/main" id="{55D11F0E-79C5-49A9-BF3F-298AD68B38D7}"/>
              </a:ext>
            </a:extLst>
          </p:cNvPr>
          <p:cNvSpPr/>
          <p:nvPr/>
        </p:nvSpPr>
        <p:spPr>
          <a:xfrm>
            <a:off x="7167282" y="5042647"/>
            <a:ext cx="664119" cy="201706"/>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FF9D27A-C164-4559-B50C-19097CBCC101}"/>
              </a:ext>
            </a:extLst>
          </p:cNvPr>
          <p:cNvSpPr txBox="1"/>
          <p:nvPr/>
        </p:nvSpPr>
        <p:spPr>
          <a:xfrm>
            <a:off x="8922735" y="5477003"/>
            <a:ext cx="2479472" cy="369332"/>
          </a:xfrm>
          <a:prstGeom prst="rect">
            <a:avLst/>
          </a:prstGeom>
          <a:noFill/>
        </p:spPr>
        <p:txBody>
          <a:bodyPr wrap="square" rtlCol="0">
            <a:spAutoFit/>
          </a:bodyPr>
          <a:lstStyle/>
          <a:p>
            <a:pPr algn="ctr"/>
            <a:r>
              <a:rPr lang="en-US" dirty="0">
                <a:latin typeface="Archer Bold" pitchFamily="50" charset="0"/>
              </a:rPr>
              <a:t>2020 Report</a:t>
            </a:r>
          </a:p>
        </p:txBody>
      </p:sp>
    </p:spTree>
    <p:extLst>
      <p:ext uri="{BB962C8B-B14F-4D97-AF65-F5344CB8AC3E}">
        <p14:creationId xmlns:p14="http://schemas.microsoft.com/office/powerpoint/2010/main" val="1127217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94F66-7D4D-4EA2-9608-AB65BBBE3B40}"/>
              </a:ext>
            </a:extLst>
          </p:cNvPr>
          <p:cNvSpPr>
            <a:spLocks noGrp="1"/>
          </p:cNvSpPr>
          <p:nvPr>
            <p:ph type="title"/>
          </p:nvPr>
        </p:nvSpPr>
        <p:spPr>
          <a:xfrm>
            <a:off x="838200" y="61913"/>
            <a:ext cx="10515600" cy="1325563"/>
          </a:xfrm>
        </p:spPr>
        <p:txBody>
          <a:bodyPr/>
          <a:lstStyle/>
          <a:p>
            <a:r>
              <a:rPr lang="en-US" dirty="0">
                <a:solidFill>
                  <a:srgbClr val="053E52"/>
                </a:solidFill>
                <a:latin typeface="Archer Bold" pitchFamily="50" charset="0"/>
              </a:rPr>
              <a:t>North Carolina Road Projects Analysis</a:t>
            </a:r>
          </a:p>
        </p:txBody>
      </p:sp>
      <p:pic>
        <p:nvPicPr>
          <p:cNvPr id="21" name="Picture 20">
            <a:extLst>
              <a:ext uri="{FF2B5EF4-FFF2-40B4-BE49-F238E27FC236}">
                <a16:creationId xmlns:a16="http://schemas.microsoft.com/office/drawing/2014/main" id="{87057396-C8E1-4D58-8915-200F99875378}"/>
              </a:ext>
            </a:extLst>
          </p:cNvPr>
          <p:cNvPicPr>
            <a:picLocks noChangeAspect="1"/>
          </p:cNvPicPr>
          <p:nvPr/>
        </p:nvPicPr>
        <p:blipFill>
          <a:blip r:embed="rId3"/>
          <a:stretch>
            <a:fillRect/>
          </a:stretch>
        </p:blipFill>
        <p:spPr>
          <a:xfrm>
            <a:off x="0" y="1231381"/>
            <a:ext cx="12192000" cy="5586278"/>
          </a:xfrm>
          <a:prstGeom prst="rect">
            <a:avLst/>
          </a:prstGeom>
        </p:spPr>
      </p:pic>
      <p:grpSp>
        <p:nvGrpSpPr>
          <p:cNvPr id="28" name="Group 27">
            <a:extLst>
              <a:ext uri="{FF2B5EF4-FFF2-40B4-BE49-F238E27FC236}">
                <a16:creationId xmlns:a16="http://schemas.microsoft.com/office/drawing/2014/main" id="{30606FB4-EE6F-4904-80F7-42EC2AB15A5F}"/>
              </a:ext>
            </a:extLst>
          </p:cNvPr>
          <p:cNvGrpSpPr/>
          <p:nvPr/>
        </p:nvGrpSpPr>
        <p:grpSpPr>
          <a:xfrm>
            <a:off x="0" y="6203939"/>
            <a:ext cx="12202650" cy="686712"/>
            <a:chOff x="0" y="6203939"/>
            <a:chExt cx="12202650" cy="686712"/>
          </a:xfrm>
        </p:grpSpPr>
        <p:sp>
          <p:nvSpPr>
            <p:cNvPr id="29" name="Rectangle 28">
              <a:extLst>
                <a:ext uri="{FF2B5EF4-FFF2-40B4-BE49-F238E27FC236}">
                  <a16:creationId xmlns:a16="http://schemas.microsoft.com/office/drawing/2014/main" id="{1DFD288B-B13B-42E4-806B-B2D9C66A3099}"/>
                </a:ext>
              </a:extLst>
            </p:cNvPr>
            <p:cNvSpPr/>
            <p:nvPr/>
          </p:nvSpPr>
          <p:spPr>
            <a:xfrm>
              <a:off x="0" y="6203939"/>
              <a:ext cx="12202650" cy="686712"/>
            </a:xfrm>
            <a:prstGeom prst="rect">
              <a:avLst/>
            </a:prstGeom>
            <a:solidFill>
              <a:srgbClr val="053E5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30" name="Picture 29" descr="A close up of a sign&#10;&#10;Description automatically generated">
              <a:extLst>
                <a:ext uri="{FF2B5EF4-FFF2-40B4-BE49-F238E27FC236}">
                  <a16:creationId xmlns:a16="http://schemas.microsoft.com/office/drawing/2014/main" id="{8E852BC2-33F8-42C8-86A2-8E8D78DC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64" y="6237618"/>
              <a:ext cx="1580457" cy="619835"/>
            </a:xfrm>
            <a:prstGeom prst="rect">
              <a:avLst/>
            </a:prstGeom>
          </p:spPr>
        </p:pic>
        <p:pic>
          <p:nvPicPr>
            <p:cNvPr id="31" name="Picture 30">
              <a:extLst>
                <a:ext uri="{FF2B5EF4-FFF2-40B4-BE49-F238E27FC236}">
                  <a16:creationId xmlns:a16="http://schemas.microsoft.com/office/drawing/2014/main" id="{36C964A9-8558-440F-A31B-07B12F706E1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252843" y="6299367"/>
              <a:ext cx="2715039" cy="533529"/>
            </a:xfrm>
            <a:prstGeom prst="rect">
              <a:avLst/>
            </a:prstGeom>
          </p:spPr>
        </p:pic>
      </p:grpSp>
      <p:grpSp>
        <p:nvGrpSpPr>
          <p:cNvPr id="46" name="Group 45">
            <a:extLst>
              <a:ext uri="{FF2B5EF4-FFF2-40B4-BE49-F238E27FC236}">
                <a16:creationId xmlns:a16="http://schemas.microsoft.com/office/drawing/2014/main" id="{1FE7B8F3-463D-45DC-A95F-3849AA78FDB0}"/>
              </a:ext>
            </a:extLst>
          </p:cNvPr>
          <p:cNvGrpSpPr/>
          <p:nvPr/>
        </p:nvGrpSpPr>
        <p:grpSpPr>
          <a:xfrm>
            <a:off x="2233262" y="2047923"/>
            <a:ext cx="2935311" cy="2228056"/>
            <a:chOff x="2233262" y="2047923"/>
            <a:chExt cx="2935311" cy="2228056"/>
          </a:xfrm>
        </p:grpSpPr>
        <p:grpSp>
          <p:nvGrpSpPr>
            <p:cNvPr id="25" name="Group 24">
              <a:extLst>
                <a:ext uri="{FF2B5EF4-FFF2-40B4-BE49-F238E27FC236}">
                  <a16:creationId xmlns:a16="http://schemas.microsoft.com/office/drawing/2014/main" id="{7601A732-F969-4652-A577-53ED2482CD74}"/>
                </a:ext>
              </a:extLst>
            </p:cNvPr>
            <p:cNvGrpSpPr/>
            <p:nvPr/>
          </p:nvGrpSpPr>
          <p:grpSpPr>
            <a:xfrm>
              <a:off x="2233262" y="2047923"/>
              <a:ext cx="2935311" cy="2228056"/>
              <a:chOff x="2233262" y="2061370"/>
              <a:chExt cx="2935311" cy="2228056"/>
            </a:xfrm>
          </p:grpSpPr>
          <p:pic>
            <p:nvPicPr>
              <p:cNvPr id="9" name="Picture 8">
                <a:extLst>
                  <a:ext uri="{FF2B5EF4-FFF2-40B4-BE49-F238E27FC236}">
                    <a16:creationId xmlns:a16="http://schemas.microsoft.com/office/drawing/2014/main" id="{EBE3066E-7265-432E-9960-4F1F0FBF0A2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33262" y="2061370"/>
                <a:ext cx="2062512" cy="1754186"/>
              </a:xfrm>
              <a:prstGeom prst="ellipse">
                <a:avLst/>
              </a:prstGeom>
              <a:ln w="63500" cap="rnd">
                <a:solidFill>
                  <a:srgbClr val="AB55BC"/>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Content Placeholder 2">
                <a:extLst>
                  <a:ext uri="{FF2B5EF4-FFF2-40B4-BE49-F238E27FC236}">
                    <a16:creationId xmlns:a16="http://schemas.microsoft.com/office/drawing/2014/main" id="{7726C076-C4AB-4D51-BC20-76247F07E183}"/>
                  </a:ext>
                </a:extLst>
              </p:cNvPr>
              <p:cNvSpPr txBox="1">
                <a:spLocks/>
              </p:cNvSpPr>
              <p:nvPr/>
            </p:nvSpPr>
            <p:spPr>
              <a:xfrm>
                <a:off x="2432516" y="3908425"/>
                <a:ext cx="2736057" cy="3810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rgbClr val="AB55BC"/>
                    </a:solidFill>
                    <a:latin typeface="Archer Semibold" pitchFamily="50" charset="0"/>
                  </a:rPr>
                  <a:t>NC-16: Lincoln County</a:t>
                </a:r>
              </a:p>
            </p:txBody>
          </p:sp>
        </p:grpSp>
        <p:cxnSp>
          <p:nvCxnSpPr>
            <p:cNvPr id="33" name="Straight Arrow Connector 32">
              <a:extLst>
                <a:ext uri="{FF2B5EF4-FFF2-40B4-BE49-F238E27FC236}">
                  <a16:creationId xmlns:a16="http://schemas.microsoft.com/office/drawing/2014/main" id="{08A3F5DF-7C30-40CC-9923-0D71EA06C578}"/>
                </a:ext>
              </a:extLst>
            </p:cNvPr>
            <p:cNvCxnSpPr>
              <a:cxnSpLocks/>
            </p:cNvCxnSpPr>
            <p:nvPr/>
          </p:nvCxnSpPr>
          <p:spPr>
            <a:xfrm>
              <a:off x="3993776" y="3581348"/>
              <a:ext cx="301998" cy="89065"/>
            </a:xfrm>
            <a:prstGeom prst="straightConnector1">
              <a:avLst/>
            </a:prstGeom>
            <a:ln>
              <a:solidFill>
                <a:srgbClr val="AB55BC"/>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206444CE-A198-4270-9B8B-916ED209E327}"/>
              </a:ext>
            </a:extLst>
          </p:cNvPr>
          <p:cNvGrpSpPr/>
          <p:nvPr/>
        </p:nvGrpSpPr>
        <p:grpSpPr>
          <a:xfrm>
            <a:off x="5168573" y="1478013"/>
            <a:ext cx="2859321" cy="2370530"/>
            <a:chOff x="5168573" y="1478013"/>
            <a:chExt cx="2859321" cy="2370530"/>
          </a:xfrm>
        </p:grpSpPr>
        <p:grpSp>
          <p:nvGrpSpPr>
            <p:cNvPr id="22" name="Group 21">
              <a:extLst>
                <a:ext uri="{FF2B5EF4-FFF2-40B4-BE49-F238E27FC236}">
                  <a16:creationId xmlns:a16="http://schemas.microsoft.com/office/drawing/2014/main" id="{1E8737D9-004F-41CF-AE9D-E5D76753951F}"/>
                </a:ext>
              </a:extLst>
            </p:cNvPr>
            <p:cNvGrpSpPr/>
            <p:nvPr/>
          </p:nvGrpSpPr>
          <p:grpSpPr>
            <a:xfrm>
              <a:off x="5168573" y="1478013"/>
              <a:ext cx="2859321" cy="2370530"/>
              <a:chOff x="5168573" y="1491460"/>
              <a:chExt cx="2859321" cy="2370530"/>
            </a:xfrm>
          </p:grpSpPr>
          <p:pic>
            <p:nvPicPr>
              <p:cNvPr id="11" name="Picture 10">
                <a:extLst>
                  <a:ext uri="{FF2B5EF4-FFF2-40B4-BE49-F238E27FC236}">
                    <a16:creationId xmlns:a16="http://schemas.microsoft.com/office/drawing/2014/main" id="{B5EF9B90-F2AC-4318-A7F1-E20084D3ED9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518195" y="1491460"/>
                <a:ext cx="2021682" cy="1754185"/>
              </a:xfrm>
              <a:prstGeom prst="ellipse">
                <a:avLst/>
              </a:prstGeom>
              <a:ln w="63500" cap="rnd">
                <a:solidFill>
                  <a:srgbClr val="AB55BC"/>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Content Placeholder 2">
                <a:extLst>
                  <a:ext uri="{FF2B5EF4-FFF2-40B4-BE49-F238E27FC236}">
                    <a16:creationId xmlns:a16="http://schemas.microsoft.com/office/drawing/2014/main" id="{2FB028B4-2541-4139-9710-A79F5698D4E8}"/>
                  </a:ext>
                </a:extLst>
              </p:cNvPr>
              <p:cNvSpPr txBox="1">
                <a:spLocks/>
              </p:cNvSpPr>
              <p:nvPr/>
            </p:nvSpPr>
            <p:spPr>
              <a:xfrm>
                <a:off x="5168573" y="3480989"/>
                <a:ext cx="2859321" cy="38100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rgbClr val="AB55BC"/>
                    </a:solidFill>
                    <a:latin typeface="Archer Semibold" pitchFamily="50" charset="0"/>
                  </a:rPr>
                  <a:t>I-540: </a:t>
                </a:r>
                <a:r>
                  <a:rPr lang="en-US" sz="1400" dirty="0" err="1">
                    <a:solidFill>
                      <a:srgbClr val="AB55BC"/>
                    </a:solidFill>
                    <a:latin typeface="Archer Semibold" pitchFamily="50" charset="0"/>
                  </a:rPr>
                  <a:t>Veridea</a:t>
                </a:r>
                <a:r>
                  <a:rPr lang="en-US" sz="1400" dirty="0">
                    <a:solidFill>
                      <a:srgbClr val="AB55BC"/>
                    </a:solidFill>
                    <a:latin typeface="Archer Semibold" pitchFamily="50" charset="0"/>
                  </a:rPr>
                  <a:t> Parkway Interchange</a:t>
                </a:r>
              </a:p>
            </p:txBody>
          </p:sp>
        </p:grpSp>
        <p:cxnSp>
          <p:nvCxnSpPr>
            <p:cNvPr id="35" name="Straight Arrow Connector 34">
              <a:extLst>
                <a:ext uri="{FF2B5EF4-FFF2-40B4-BE49-F238E27FC236}">
                  <a16:creationId xmlns:a16="http://schemas.microsoft.com/office/drawing/2014/main" id="{5EBEF857-3F25-487B-A621-5D583ED851E9}"/>
                </a:ext>
              </a:extLst>
            </p:cNvPr>
            <p:cNvCxnSpPr/>
            <p:nvPr/>
          </p:nvCxnSpPr>
          <p:spPr>
            <a:xfrm>
              <a:off x="6925235" y="3232198"/>
              <a:ext cx="147918" cy="102673"/>
            </a:xfrm>
            <a:prstGeom prst="straightConnector1">
              <a:avLst/>
            </a:prstGeom>
            <a:ln>
              <a:solidFill>
                <a:srgbClr val="AB55BC"/>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91591EAC-4B3A-4A76-832D-D1F089AE8D0D}"/>
              </a:ext>
            </a:extLst>
          </p:cNvPr>
          <p:cNvGrpSpPr/>
          <p:nvPr/>
        </p:nvGrpSpPr>
        <p:grpSpPr>
          <a:xfrm>
            <a:off x="6096000" y="3860913"/>
            <a:ext cx="2745581" cy="2074532"/>
            <a:chOff x="6096000" y="3860913"/>
            <a:chExt cx="2745581" cy="2074532"/>
          </a:xfrm>
        </p:grpSpPr>
        <p:grpSp>
          <p:nvGrpSpPr>
            <p:cNvPr id="23" name="Group 22">
              <a:extLst>
                <a:ext uri="{FF2B5EF4-FFF2-40B4-BE49-F238E27FC236}">
                  <a16:creationId xmlns:a16="http://schemas.microsoft.com/office/drawing/2014/main" id="{B7E85D39-BC71-4BC3-B0EA-FB818ABB44A5}"/>
                </a:ext>
              </a:extLst>
            </p:cNvPr>
            <p:cNvGrpSpPr/>
            <p:nvPr/>
          </p:nvGrpSpPr>
          <p:grpSpPr>
            <a:xfrm>
              <a:off x="6096000" y="3860913"/>
              <a:ext cx="2745581" cy="2074532"/>
              <a:chOff x="6096000" y="3874360"/>
              <a:chExt cx="2745581" cy="2074532"/>
            </a:xfrm>
          </p:grpSpPr>
          <p:pic>
            <p:nvPicPr>
              <p:cNvPr id="5" name="Picture 4" descr="A picture containing text, way, sky, outdoor&#10;&#10;Description automatically generated">
                <a:extLst>
                  <a:ext uri="{FF2B5EF4-FFF2-40B4-BE49-F238E27FC236}">
                    <a16:creationId xmlns:a16="http://schemas.microsoft.com/office/drawing/2014/main" id="{357A408E-621A-439E-863E-20F4322536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4194706"/>
                <a:ext cx="2126036" cy="1754186"/>
              </a:xfrm>
              <a:prstGeom prst="ellipse">
                <a:avLst/>
              </a:prstGeom>
              <a:ln w="63500" cap="rnd">
                <a:solidFill>
                  <a:srgbClr val="AB55BC"/>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Content Placeholder 2">
                <a:extLst>
                  <a:ext uri="{FF2B5EF4-FFF2-40B4-BE49-F238E27FC236}">
                    <a16:creationId xmlns:a16="http://schemas.microsoft.com/office/drawing/2014/main" id="{B678D37E-27D1-45F4-8D19-A61C51855BE7}"/>
                  </a:ext>
                </a:extLst>
              </p:cNvPr>
              <p:cNvSpPr txBox="1">
                <a:spLocks/>
              </p:cNvSpPr>
              <p:nvPr/>
            </p:nvSpPr>
            <p:spPr>
              <a:xfrm>
                <a:off x="6105524" y="3874360"/>
                <a:ext cx="2736057" cy="3810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rgbClr val="AB55BC"/>
                    </a:solidFill>
                    <a:latin typeface="Archer Semibold" pitchFamily="50" charset="0"/>
                  </a:rPr>
                  <a:t>US-70 Goldsboro Bypass</a:t>
                </a:r>
              </a:p>
            </p:txBody>
          </p:sp>
        </p:grpSp>
        <p:cxnSp>
          <p:nvCxnSpPr>
            <p:cNvPr id="38" name="Straight Arrow Connector 37">
              <a:extLst>
                <a:ext uri="{FF2B5EF4-FFF2-40B4-BE49-F238E27FC236}">
                  <a16:creationId xmlns:a16="http://schemas.microsoft.com/office/drawing/2014/main" id="{F777C19D-2C1E-4111-8F1C-1DE8A5D103A0}"/>
                </a:ext>
              </a:extLst>
            </p:cNvPr>
            <p:cNvCxnSpPr/>
            <p:nvPr/>
          </p:nvCxnSpPr>
          <p:spPr>
            <a:xfrm flipV="1">
              <a:off x="8027894" y="3894978"/>
              <a:ext cx="194142" cy="582893"/>
            </a:xfrm>
            <a:prstGeom prst="straightConnector1">
              <a:avLst/>
            </a:prstGeom>
            <a:ln>
              <a:solidFill>
                <a:srgbClr val="AB55BC"/>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E2CF6566-ADF8-4580-955C-6F15644AB2AA}"/>
              </a:ext>
            </a:extLst>
          </p:cNvPr>
          <p:cNvGrpSpPr/>
          <p:nvPr/>
        </p:nvGrpSpPr>
        <p:grpSpPr>
          <a:xfrm>
            <a:off x="8841581" y="1827162"/>
            <a:ext cx="2796498" cy="2224252"/>
            <a:chOff x="8841581" y="1827162"/>
            <a:chExt cx="2796498" cy="2224252"/>
          </a:xfrm>
        </p:grpSpPr>
        <p:grpSp>
          <p:nvGrpSpPr>
            <p:cNvPr id="24" name="Group 23">
              <a:extLst>
                <a:ext uri="{FF2B5EF4-FFF2-40B4-BE49-F238E27FC236}">
                  <a16:creationId xmlns:a16="http://schemas.microsoft.com/office/drawing/2014/main" id="{1BB005E2-2940-4DF5-ACD2-28FA5E4E2410}"/>
                </a:ext>
              </a:extLst>
            </p:cNvPr>
            <p:cNvGrpSpPr/>
            <p:nvPr/>
          </p:nvGrpSpPr>
          <p:grpSpPr>
            <a:xfrm>
              <a:off x="8902022" y="1827162"/>
              <a:ext cx="2736057" cy="2224252"/>
              <a:chOff x="8902022" y="1840609"/>
              <a:chExt cx="2736057" cy="2224252"/>
            </a:xfrm>
          </p:grpSpPr>
          <p:sp>
            <p:nvSpPr>
              <p:cNvPr id="15" name="Content Placeholder 2">
                <a:extLst>
                  <a:ext uri="{FF2B5EF4-FFF2-40B4-BE49-F238E27FC236}">
                    <a16:creationId xmlns:a16="http://schemas.microsoft.com/office/drawing/2014/main" id="{F2E760F4-E8BC-40AB-AB03-37D5B18EEAAB}"/>
                  </a:ext>
                </a:extLst>
              </p:cNvPr>
              <p:cNvSpPr txBox="1">
                <a:spLocks/>
              </p:cNvSpPr>
              <p:nvPr/>
            </p:nvSpPr>
            <p:spPr>
              <a:xfrm>
                <a:off x="8902022" y="3683860"/>
                <a:ext cx="2736057" cy="3810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rgbClr val="AB55BC"/>
                    </a:solidFill>
                    <a:latin typeface="Archer Semibold" pitchFamily="50" charset="0"/>
                  </a:rPr>
                  <a:t>NC-148: C.F. Harvey Parkway</a:t>
                </a:r>
              </a:p>
            </p:txBody>
          </p:sp>
          <p:pic>
            <p:nvPicPr>
              <p:cNvPr id="10" name="Picture 9">
                <a:extLst>
                  <a:ext uri="{FF2B5EF4-FFF2-40B4-BE49-F238E27FC236}">
                    <a16:creationId xmlns:a16="http://schemas.microsoft.com/office/drawing/2014/main" id="{09E7EB20-421A-4E4A-A18E-361A39B4E13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949089" y="1840609"/>
                <a:ext cx="2019298" cy="1754186"/>
              </a:xfrm>
              <a:prstGeom prst="ellipse">
                <a:avLst/>
              </a:prstGeom>
              <a:ln w="63500" cap="rnd">
                <a:solidFill>
                  <a:srgbClr val="AB55BC"/>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cxnSp>
          <p:nvCxnSpPr>
            <p:cNvPr id="42" name="Straight Arrow Connector 41">
              <a:extLst>
                <a:ext uri="{FF2B5EF4-FFF2-40B4-BE49-F238E27FC236}">
                  <a16:creationId xmlns:a16="http://schemas.microsoft.com/office/drawing/2014/main" id="{A963AD78-334B-451F-BBDF-ABE6C30E1319}"/>
                </a:ext>
              </a:extLst>
            </p:cNvPr>
            <p:cNvCxnSpPr>
              <a:stCxn id="10" idx="3"/>
            </p:cNvCxnSpPr>
            <p:nvPr/>
          </p:nvCxnSpPr>
          <p:spPr>
            <a:xfrm flipH="1">
              <a:off x="8841581" y="3324453"/>
              <a:ext cx="403227" cy="464853"/>
            </a:xfrm>
            <a:prstGeom prst="straightConnector1">
              <a:avLst/>
            </a:prstGeom>
            <a:ln>
              <a:solidFill>
                <a:srgbClr val="AB55BC"/>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7092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38836976"/>
              </p:ext>
            </p:extLst>
          </p:nvPr>
        </p:nvGraphicFramePr>
        <p:xfrm>
          <a:off x="1" y="4719918"/>
          <a:ext cx="12192001" cy="2107717"/>
        </p:xfrm>
        <a:graphic>
          <a:graphicData uri="http://schemas.openxmlformats.org/drawingml/2006/table">
            <a:tbl>
              <a:tblPr firstRow="1" bandRow="1">
                <a:tableStyleId>{5C22544A-7EE6-4342-B048-85BDC9FD1C3A}</a:tableStyleId>
              </a:tblPr>
              <a:tblGrid>
                <a:gridCol w="3603811">
                  <a:extLst>
                    <a:ext uri="{9D8B030D-6E8A-4147-A177-3AD203B41FA5}">
                      <a16:colId xmlns:a16="http://schemas.microsoft.com/office/drawing/2014/main" val="20000"/>
                    </a:ext>
                  </a:extLst>
                </a:gridCol>
                <a:gridCol w="3455894">
                  <a:extLst>
                    <a:ext uri="{9D8B030D-6E8A-4147-A177-3AD203B41FA5}">
                      <a16:colId xmlns:a16="http://schemas.microsoft.com/office/drawing/2014/main" val="20001"/>
                    </a:ext>
                  </a:extLst>
                </a:gridCol>
                <a:gridCol w="3704005">
                  <a:extLst>
                    <a:ext uri="{9D8B030D-6E8A-4147-A177-3AD203B41FA5}">
                      <a16:colId xmlns:a16="http://schemas.microsoft.com/office/drawing/2014/main" val="20002"/>
                    </a:ext>
                  </a:extLst>
                </a:gridCol>
                <a:gridCol w="1428291">
                  <a:extLst>
                    <a:ext uri="{9D8B030D-6E8A-4147-A177-3AD203B41FA5}">
                      <a16:colId xmlns:a16="http://schemas.microsoft.com/office/drawing/2014/main" val="20003"/>
                    </a:ext>
                  </a:extLst>
                </a:gridCol>
              </a:tblGrid>
              <a:tr h="604037">
                <a:tc>
                  <a:txBody>
                    <a:bodyPr/>
                    <a:lstStyle/>
                    <a:p>
                      <a:r>
                        <a:rPr lang="en-US" sz="1600" b="0" i="0" dirty="0">
                          <a:latin typeface="Archer Bold" pitchFamily="50" charset="0"/>
                        </a:rPr>
                        <a:t>Road</a:t>
                      </a:r>
                    </a:p>
                  </a:txBody>
                  <a:tcPr>
                    <a:solidFill>
                      <a:schemeClr val="accent5">
                        <a:lumMod val="50000"/>
                      </a:schemeClr>
                    </a:solidFill>
                  </a:tcPr>
                </a:tc>
                <a:tc>
                  <a:txBody>
                    <a:bodyPr/>
                    <a:lstStyle/>
                    <a:p>
                      <a:pPr algn="ctr"/>
                      <a:r>
                        <a:rPr lang="en-US" sz="1600" b="0" i="0" dirty="0">
                          <a:latin typeface="Archer Bold" pitchFamily="50" charset="0"/>
                        </a:rPr>
                        <a:t>Percent of Land Developed within</a:t>
                      </a:r>
                      <a:r>
                        <a:rPr lang="en-US" sz="1600" b="0" i="0" baseline="0" dirty="0">
                          <a:latin typeface="Archer Bold" pitchFamily="50" charset="0"/>
                        </a:rPr>
                        <a:t> 3 Miles of Project Area (2001)</a:t>
                      </a:r>
                      <a:endParaRPr lang="en-US" sz="1600" b="0" i="0" dirty="0">
                        <a:latin typeface="Archer Bold" pitchFamily="50" charset="0"/>
                      </a:endParaRPr>
                    </a:p>
                  </a:txBody>
                  <a:tcPr>
                    <a:solidFill>
                      <a:schemeClr val="accent5">
                        <a:lumMod val="50000"/>
                      </a:schemeClr>
                    </a:solidFill>
                  </a:tcPr>
                </a:tc>
                <a:tc>
                  <a:txBody>
                    <a:bodyPr/>
                    <a:lstStyle/>
                    <a:p>
                      <a:pPr algn="ctr"/>
                      <a:r>
                        <a:rPr lang="en-US" sz="1600" b="0" i="0" dirty="0">
                          <a:latin typeface="Archer Bold" pitchFamily="50" charset="0"/>
                        </a:rPr>
                        <a:t>Percent of Land Developed within</a:t>
                      </a:r>
                      <a:r>
                        <a:rPr lang="en-US" sz="1600" b="0" i="0" baseline="0" dirty="0">
                          <a:latin typeface="Archer Bold" pitchFamily="50" charset="0"/>
                        </a:rPr>
                        <a:t> 3 Miles of Project Area (2016)</a:t>
                      </a:r>
                      <a:endParaRPr lang="en-US" sz="1600" b="0" i="0" dirty="0">
                        <a:latin typeface="Archer Bold" pitchFamily="50" charset="0"/>
                      </a:endParaRPr>
                    </a:p>
                  </a:txBody>
                  <a:tcPr>
                    <a:solidFill>
                      <a:schemeClr val="accent5">
                        <a:lumMod val="50000"/>
                      </a:schemeClr>
                    </a:solidFill>
                  </a:tcPr>
                </a:tc>
                <a:tc>
                  <a:txBody>
                    <a:bodyPr/>
                    <a:lstStyle/>
                    <a:p>
                      <a:pPr algn="ctr"/>
                      <a:r>
                        <a:rPr lang="en-US" sz="1600" b="0" i="0" dirty="0">
                          <a:latin typeface="Archer Bold" pitchFamily="50" charset="0"/>
                        </a:rPr>
                        <a:t>Differential</a:t>
                      </a:r>
                    </a:p>
                  </a:txBody>
                  <a:tcPr anchor="ctr">
                    <a:solidFill>
                      <a:schemeClr val="accent5">
                        <a:lumMod val="50000"/>
                      </a:schemeClr>
                    </a:solidFill>
                  </a:tcPr>
                </a:tc>
                <a:extLst>
                  <a:ext uri="{0D108BD9-81ED-4DB2-BD59-A6C34878D82A}">
                    <a16:rowId xmlns:a16="http://schemas.microsoft.com/office/drawing/2014/main" val="10000"/>
                  </a:ext>
                </a:extLst>
              </a:tr>
              <a:tr h="375920">
                <a:tc>
                  <a:txBody>
                    <a:bodyPr/>
                    <a:lstStyle/>
                    <a:p>
                      <a:r>
                        <a:rPr lang="en-US" sz="1600" dirty="0">
                          <a:latin typeface="Archer Book" panose="02000000000000000000" pitchFamily="50" charset="0"/>
                        </a:rPr>
                        <a:t>I-540: </a:t>
                      </a:r>
                      <a:r>
                        <a:rPr lang="en-US" sz="1600" dirty="0" err="1">
                          <a:latin typeface="Archer Book" panose="02000000000000000000" pitchFamily="50" charset="0"/>
                        </a:rPr>
                        <a:t>Veridea</a:t>
                      </a:r>
                      <a:r>
                        <a:rPr lang="en-US" sz="1600" dirty="0">
                          <a:latin typeface="Archer Book" panose="02000000000000000000" pitchFamily="50" charset="0"/>
                        </a:rPr>
                        <a:t> Parkway</a:t>
                      </a:r>
                      <a:r>
                        <a:rPr lang="en-US" sz="1600" baseline="0" dirty="0">
                          <a:latin typeface="Archer Book" panose="02000000000000000000" pitchFamily="50" charset="0"/>
                        </a:rPr>
                        <a:t> Interchange</a:t>
                      </a:r>
                      <a:endParaRPr lang="en-US" sz="1600" dirty="0">
                        <a:latin typeface="Archer Book" panose="02000000000000000000" pitchFamily="50" charset="0"/>
                      </a:endParaRPr>
                    </a:p>
                  </a:txBody>
                  <a:tcPr/>
                </a:tc>
                <a:tc>
                  <a:txBody>
                    <a:bodyPr/>
                    <a:lstStyle/>
                    <a:p>
                      <a:pPr algn="ctr"/>
                      <a:r>
                        <a:rPr lang="en-US" sz="1600" dirty="0">
                          <a:latin typeface="Archer Semibold" pitchFamily="50" charset="0"/>
                        </a:rPr>
                        <a:t>23.6%</a:t>
                      </a:r>
                    </a:p>
                  </a:txBody>
                  <a:tcPr/>
                </a:tc>
                <a:tc>
                  <a:txBody>
                    <a:bodyPr/>
                    <a:lstStyle/>
                    <a:p>
                      <a:pPr algn="ctr"/>
                      <a:r>
                        <a:rPr lang="en-US" sz="1600" dirty="0">
                          <a:latin typeface="Archer Semibold" pitchFamily="50" charset="0"/>
                        </a:rPr>
                        <a:t>36.1%</a:t>
                      </a:r>
                    </a:p>
                  </a:txBody>
                  <a:tcPr/>
                </a:tc>
                <a:tc>
                  <a:txBody>
                    <a:bodyPr/>
                    <a:lstStyle/>
                    <a:p>
                      <a:pPr algn="ctr"/>
                      <a:r>
                        <a:rPr lang="en-US" sz="1600" dirty="0">
                          <a:latin typeface="Archer Semibold" pitchFamily="50" charset="0"/>
                        </a:rPr>
                        <a:t>12.5%</a:t>
                      </a:r>
                    </a:p>
                  </a:txBody>
                  <a:tcPr/>
                </a:tc>
                <a:extLst>
                  <a:ext uri="{0D108BD9-81ED-4DB2-BD59-A6C34878D82A}">
                    <a16:rowId xmlns:a16="http://schemas.microsoft.com/office/drawing/2014/main" val="10001"/>
                  </a:ext>
                </a:extLst>
              </a:tr>
              <a:tr h="375920">
                <a:tc>
                  <a:txBody>
                    <a:bodyPr/>
                    <a:lstStyle/>
                    <a:p>
                      <a:r>
                        <a:rPr lang="en-US" sz="1600" dirty="0">
                          <a:latin typeface="Archer Book" panose="02000000000000000000" pitchFamily="50" charset="0"/>
                        </a:rPr>
                        <a:t>US-70: Goldsboro Bypass</a:t>
                      </a:r>
                    </a:p>
                  </a:txBody>
                  <a:tcPr>
                    <a:solidFill>
                      <a:schemeClr val="bg1"/>
                    </a:solidFill>
                  </a:tcPr>
                </a:tc>
                <a:tc>
                  <a:txBody>
                    <a:bodyPr/>
                    <a:lstStyle/>
                    <a:p>
                      <a:pPr algn="ctr"/>
                      <a:r>
                        <a:rPr lang="en-US" sz="1600" dirty="0">
                          <a:latin typeface="Archer Semibold" pitchFamily="50" charset="0"/>
                        </a:rPr>
                        <a:t>15.9%</a:t>
                      </a:r>
                    </a:p>
                  </a:txBody>
                  <a:tcPr>
                    <a:solidFill>
                      <a:schemeClr val="bg1"/>
                    </a:solidFill>
                  </a:tcPr>
                </a:tc>
                <a:tc>
                  <a:txBody>
                    <a:bodyPr/>
                    <a:lstStyle/>
                    <a:p>
                      <a:pPr algn="ctr"/>
                      <a:r>
                        <a:rPr lang="en-US" sz="1600" dirty="0">
                          <a:latin typeface="Archer Semibold" pitchFamily="50" charset="0"/>
                        </a:rPr>
                        <a:t>18.8%</a:t>
                      </a:r>
                    </a:p>
                  </a:txBody>
                  <a:tcPr>
                    <a:solidFill>
                      <a:schemeClr val="bg1"/>
                    </a:solidFill>
                  </a:tcPr>
                </a:tc>
                <a:tc>
                  <a:txBody>
                    <a:bodyPr/>
                    <a:lstStyle/>
                    <a:p>
                      <a:pPr algn="ctr"/>
                      <a:r>
                        <a:rPr lang="en-US" sz="1600" dirty="0">
                          <a:latin typeface="Archer Semibold" pitchFamily="50" charset="0"/>
                        </a:rPr>
                        <a:t>2.9%</a:t>
                      </a:r>
                    </a:p>
                  </a:txBody>
                  <a:tcPr>
                    <a:solidFill>
                      <a:schemeClr val="bg1"/>
                    </a:solidFill>
                  </a:tcPr>
                </a:tc>
                <a:extLst>
                  <a:ext uri="{0D108BD9-81ED-4DB2-BD59-A6C34878D82A}">
                    <a16:rowId xmlns:a16="http://schemas.microsoft.com/office/drawing/2014/main" val="10002"/>
                  </a:ext>
                </a:extLst>
              </a:tr>
              <a:tr h="375920">
                <a:tc>
                  <a:txBody>
                    <a:bodyPr/>
                    <a:lstStyle/>
                    <a:p>
                      <a:r>
                        <a:rPr lang="en-US" sz="1600" dirty="0">
                          <a:latin typeface="Archer Book" panose="02000000000000000000" pitchFamily="50" charset="0"/>
                        </a:rPr>
                        <a:t>NC-148: </a:t>
                      </a:r>
                      <a:r>
                        <a:rPr lang="en-US" sz="1600" b="0" i="0" u="none" strike="noStrike" kern="1200" baseline="0" dirty="0">
                          <a:solidFill>
                            <a:schemeClr val="dk1"/>
                          </a:solidFill>
                          <a:latin typeface="Archer Book" panose="02000000000000000000" pitchFamily="50" charset="0"/>
                          <a:ea typeface="+mn-ea"/>
                          <a:cs typeface="+mn-cs"/>
                        </a:rPr>
                        <a:t>C.F. Harvey Parkway</a:t>
                      </a:r>
                      <a:endParaRPr lang="en-US" sz="1600" dirty="0">
                        <a:latin typeface="Archer Book" panose="02000000000000000000" pitchFamily="50" charset="0"/>
                      </a:endParaRPr>
                    </a:p>
                  </a:txBody>
                  <a:tcPr/>
                </a:tc>
                <a:tc>
                  <a:txBody>
                    <a:bodyPr/>
                    <a:lstStyle/>
                    <a:p>
                      <a:pPr algn="ctr"/>
                      <a:r>
                        <a:rPr lang="en-US" sz="1600" dirty="0">
                          <a:latin typeface="Archer Semibold" pitchFamily="50" charset="0"/>
                        </a:rPr>
                        <a:t>15.0%</a:t>
                      </a:r>
                    </a:p>
                  </a:txBody>
                  <a:tcPr/>
                </a:tc>
                <a:tc>
                  <a:txBody>
                    <a:bodyPr/>
                    <a:lstStyle/>
                    <a:p>
                      <a:pPr algn="ctr"/>
                      <a:r>
                        <a:rPr lang="en-US" sz="1600" dirty="0">
                          <a:latin typeface="Archer Semibold" pitchFamily="50" charset="0"/>
                        </a:rPr>
                        <a:t>16.8%</a:t>
                      </a:r>
                    </a:p>
                  </a:txBody>
                  <a:tcPr/>
                </a:tc>
                <a:tc>
                  <a:txBody>
                    <a:bodyPr/>
                    <a:lstStyle/>
                    <a:p>
                      <a:pPr algn="ctr"/>
                      <a:r>
                        <a:rPr lang="en-US" sz="1600" dirty="0">
                          <a:latin typeface="Archer Semibold" pitchFamily="50" charset="0"/>
                        </a:rPr>
                        <a:t>1.8%</a:t>
                      </a:r>
                    </a:p>
                  </a:txBody>
                  <a:tcPr/>
                </a:tc>
                <a:extLst>
                  <a:ext uri="{0D108BD9-81ED-4DB2-BD59-A6C34878D82A}">
                    <a16:rowId xmlns:a16="http://schemas.microsoft.com/office/drawing/2014/main" val="10003"/>
                  </a:ext>
                </a:extLst>
              </a:tr>
              <a:tr h="375920">
                <a:tc>
                  <a:txBody>
                    <a:bodyPr/>
                    <a:lstStyle/>
                    <a:p>
                      <a:r>
                        <a:rPr lang="en-US" sz="1600" dirty="0">
                          <a:latin typeface="Archer Book" panose="02000000000000000000" pitchFamily="50" charset="0"/>
                        </a:rPr>
                        <a:t>NC-16</a:t>
                      </a:r>
                      <a:r>
                        <a:rPr lang="en-US" sz="1600" baseline="0" dirty="0">
                          <a:latin typeface="Archer Book" panose="02000000000000000000" pitchFamily="50" charset="0"/>
                        </a:rPr>
                        <a:t>: Lincoln County</a:t>
                      </a:r>
                      <a:endParaRPr lang="en-US" sz="1600" dirty="0">
                        <a:latin typeface="Archer Book" panose="02000000000000000000" pitchFamily="50" charset="0"/>
                      </a:endParaRPr>
                    </a:p>
                  </a:txBody>
                  <a:tcPr>
                    <a:solidFill>
                      <a:schemeClr val="bg1"/>
                    </a:solidFill>
                  </a:tcPr>
                </a:tc>
                <a:tc>
                  <a:txBody>
                    <a:bodyPr/>
                    <a:lstStyle/>
                    <a:p>
                      <a:pPr algn="ctr"/>
                      <a:r>
                        <a:rPr lang="en-US" sz="1600" dirty="0">
                          <a:latin typeface="Archer Semibold" pitchFamily="50" charset="0"/>
                        </a:rPr>
                        <a:t>14.6%</a:t>
                      </a:r>
                    </a:p>
                  </a:txBody>
                  <a:tcPr>
                    <a:solidFill>
                      <a:schemeClr val="bg1"/>
                    </a:solidFill>
                  </a:tcPr>
                </a:tc>
                <a:tc>
                  <a:txBody>
                    <a:bodyPr/>
                    <a:lstStyle/>
                    <a:p>
                      <a:pPr algn="ctr"/>
                      <a:r>
                        <a:rPr lang="en-US" sz="1600" dirty="0">
                          <a:latin typeface="Archer Semibold" pitchFamily="50" charset="0"/>
                        </a:rPr>
                        <a:t>19.6%</a:t>
                      </a:r>
                    </a:p>
                  </a:txBody>
                  <a:tcPr>
                    <a:solidFill>
                      <a:schemeClr val="bg1"/>
                    </a:solidFill>
                  </a:tcPr>
                </a:tc>
                <a:tc>
                  <a:txBody>
                    <a:bodyPr/>
                    <a:lstStyle/>
                    <a:p>
                      <a:pPr algn="ctr"/>
                      <a:r>
                        <a:rPr lang="en-US" sz="1600" dirty="0">
                          <a:latin typeface="Archer Semibold" pitchFamily="50" charset="0"/>
                        </a:rPr>
                        <a:t>5.0%</a:t>
                      </a:r>
                    </a:p>
                  </a:txBody>
                  <a:tcPr>
                    <a:solidFill>
                      <a:schemeClr val="bg1"/>
                    </a:solidFill>
                  </a:tcPr>
                </a:tc>
                <a:extLst>
                  <a:ext uri="{0D108BD9-81ED-4DB2-BD59-A6C34878D82A}">
                    <a16:rowId xmlns:a16="http://schemas.microsoft.com/office/drawing/2014/main" val="10004"/>
                  </a:ext>
                </a:extLst>
              </a:tr>
            </a:tbl>
          </a:graphicData>
        </a:graphic>
      </p:graphicFrame>
      <p:pic>
        <p:nvPicPr>
          <p:cNvPr id="9" name="Picture 8"/>
          <p:cNvPicPr>
            <a:picLocks noChangeAspect="1"/>
          </p:cNvPicPr>
          <p:nvPr/>
        </p:nvPicPr>
        <p:blipFill>
          <a:blip r:embed="rId3"/>
          <a:stretch>
            <a:fillRect/>
          </a:stretch>
        </p:blipFill>
        <p:spPr>
          <a:xfrm>
            <a:off x="126073" y="1082076"/>
            <a:ext cx="3281967" cy="2743767"/>
          </a:xfrm>
          <a:prstGeom prst="rect">
            <a:avLst/>
          </a:prstGeom>
        </p:spPr>
      </p:pic>
      <p:pic>
        <p:nvPicPr>
          <p:cNvPr id="10" name="Picture 9"/>
          <p:cNvPicPr>
            <a:picLocks noChangeAspect="1"/>
          </p:cNvPicPr>
          <p:nvPr/>
        </p:nvPicPr>
        <p:blipFill rotWithShape="1">
          <a:blip r:embed="rId4"/>
          <a:srcRect t="958" b="49930"/>
          <a:stretch/>
        </p:blipFill>
        <p:spPr>
          <a:xfrm>
            <a:off x="3313978" y="1104084"/>
            <a:ext cx="3417679" cy="2444752"/>
          </a:xfrm>
          <a:prstGeom prst="rect">
            <a:avLst/>
          </a:prstGeom>
        </p:spPr>
      </p:pic>
      <p:pic>
        <p:nvPicPr>
          <p:cNvPr id="11" name="Picture 10"/>
          <p:cNvPicPr>
            <a:picLocks noChangeAspect="1"/>
          </p:cNvPicPr>
          <p:nvPr/>
        </p:nvPicPr>
        <p:blipFill>
          <a:blip r:embed="rId5"/>
          <a:stretch>
            <a:fillRect/>
          </a:stretch>
        </p:blipFill>
        <p:spPr>
          <a:xfrm>
            <a:off x="6784379" y="963094"/>
            <a:ext cx="2669879" cy="3070787"/>
          </a:xfrm>
          <a:prstGeom prst="rect">
            <a:avLst/>
          </a:prstGeom>
        </p:spPr>
      </p:pic>
      <p:pic>
        <p:nvPicPr>
          <p:cNvPr id="12" name="Picture 11"/>
          <p:cNvPicPr>
            <a:picLocks noChangeAspect="1"/>
          </p:cNvPicPr>
          <p:nvPr/>
        </p:nvPicPr>
        <p:blipFill>
          <a:blip r:embed="rId6"/>
          <a:stretch>
            <a:fillRect/>
          </a:stretch>
        </p:blipFill>
        <p:spPr>
          <a:xfrm>
            <a:off x="9506921" y="1073091"/>
            <a:ext cx="2549124" cy="2955391"/>
          </a:xfrm>
          <a:prstGeom prst="rect">
            <a:avLst/>
          </a:prstGeom>
        </p:spPr>
      </p:pic>
      <p:pic>
        <p:nvPicPr>
          <p:cNvPr id="5" name="Picture 4"/>
          <p:cNvPicPr>
            <a:picLocks noChangeAspect="1"/>
          </p:cNvPicPr>
          <p:nvPr/>
        </p:nvPicPr>
        <p:blipFill>
          <a:blip r:embed="rId7"/>
          <a:stretch>
            <a:fillRect/>
          </a:stretch>
        </p:blipFill>
        <p:spPr>
          <a:xfrm>
            <a:off x="52444" y="1082076"/>
            <a:ext cx="3408317" cy="2939908"/>
          </a:xfrm>
          <a:prstGeom prst="rect">
            <a:avLst/>
          </a:prstGeom>
        </p:spPr>
      </p:pic>
      <p:pic>
        <p:nvPicPr>
          <p:cNvPr id="6" name="Picture 5"/>
          <p:cNvPicPr>
            <a:picLocks noChangeAspect="1"/>
          </p:cNvPicPr>
          <p:nvPr/>
        </p:nvPicPr>
        <p:blipFill rotWithShape="1">
          <a:blip r:embed="rId4"/>
          <a:srcRect t="49614"/>
          <a:stretch/>
        </p:blipFill>
        <p:spPr>
          <a:xfrm>
            <a:off x="3366702" y="1096217"/>
            <a:ext cx="3417679" cy="2508177"/>
          </a:xfrm>
          <a:prstGeom prst="rect">
            <a:avLst/>
          </a:prstGeom>
        </p:spPr>
      </p:pic>
      <p:pic>
        <p:nvPicPr>
          <p:cNvPr id="7" name="Picture 6"/>
          <p:cNvPicPr>
            <a:picLocks noChangeAspect="1"/>
          </p:cNvPicPr>
          <p:nvPr/>
        </p:nvPicPr>
        <p:blipFill>
          <a:blip r:embed="rId8"/>
          <a:stretch>
            <a:fillRect/>
          </a:stretch>
        </p:blipFill>
        <p:spPr>
          <a:xfrm>
            <a:off x="6715329" y="942874"/>
            <a:ext cx="2813200" cy="3419260"/>
          </a:xfrm>
          <a:prstGeom prst="rect">
            <a:avLst/>
          </a:prstGeom>
        </p:spPr>
      </p:pic>
      <p:pic>
        <p:nvPicPr>
          <p:cNvPr id="8" name="Picture 7"/>
          <p:cNvPicPr>
            <a:picLocks noChangeAspect="1"/>
          </p:cNvPicPr>
          <p:nvPr/>
        </p:nvPicPr>
        <p:blipFill>
          <a:blip r:embed="rId9"/>
          <a:stretch>
            <a:fillRect/>
          </a:stretch>
        </p:blipFill>
        <p:spPr>
          <a:xfrm>
            <a:off x="9454258" y="935578"/>
            <a:ext cx="2654449" cy="3230415"/>
          </a:xfrm>
          <a:prstGeom prst="rect">
            <a:avLst/>
          </a:prstGeom>
        </p:spPr>
      </p:pic>
      <p:sp>
        <p:nvSpPr>
          <p:cNvPr id="13" name="TextBox 12"/>
          <p:cNvSpPr txBox="1"/>
          <p:nvPr/>
        </p:nvSpPr>
        <p:spPr>
          <a:xfrm>
            <a:off x="135955" y="3796928"/>
            <a:ext cx="3272083" cy="646331"/>
          </a:xfrm>
          <a:prstGeom prst="rect">
            <a:avLst/>
          </a:prstGeom>
          <a:solidFill>
            <a:schemeClr val="bg1"/>
          </a:solidFill>
        </p:spPr>
        <p:txBody>
          <a:bodyPr wrap="square" rtlCol="0">
            <a:spAutoFit/>
          </a:bodyPr>
          <a:lstStyle/>
          <a:p>
            <a:pPr algn="ctr"/>
            <a:r>
              <a:rPr lang="en-US" dirty="0">
                <a:latin typeface="Archer Book" panose="02000000000000000000" pitchFamily="50" charset="0"/>
              </a:rPr>
              <a:t>I-540: </a:t>
            </a:r>
            <a:r>
              <a:rPr lang="en-US" dirty="0" err="1">
                <a:latin typeface="Archer Book" panose="02000000000000000000" pitchFamily="50" charset="0"/>
              </a:rPr>
              <a:t>Veridea</a:t>
            </a:r>
            <a:r>
              <a:rPr lang="en-US" dirty="0">
                <a:latin typeface="Archer Book" panose="02000000000000000000" pitchFamily="50" charset="0"/>
              </a:rPr>
              <a:t> Parkway Interchange</a:t>
            </a:r>
          </a:p>
        </p:txBody>
      </p:sp>
      <p:sp>
        <p:nvSpPr>
          <p:cNvPr id="14" name="TextBox 13"/>
          <p:cNvSpPr txBox="1"/>
          <p:nvPr/>
        </p:nvSpPr>
        <p:spPr>
          <a:xfrm>
            <a:off x="3460700" y="3427596"/>
            <a:ext cx="3240690" cy="369332"/>
          </a:xfrm>
          <a:prstGeom prst="rect">
            <a:avLst/>
          </a:prstGeom>
          <a:solidFill>
            <a:schemeClr val="bg1"/>
          </a:solidFill>
        </p:spPr>
        <p:txBody>
          <a:bodyPr wrap="square" rtlCol="0">
            <a:spAutoFit/>
          </a:bodyPr>
          <a:lstStyle/>
          <a:p>
            <a:pPr algn="ctr"/>
            <a:r>
              <a:rPr lang="en-US" dirty="0">
                <a:latin typeface="Archer Book" panose="02000000000000000000" pitchFamily="50" charset="0"/>
              </a:rPr>
              <a:t>US-70: Goldsboro Bypass</a:t>
            </a:r>
          </a:p>
        </p:txBody>
      </p:sp>
      <p:sp>
        <p:nvSpPr>
          <p:cNvPr id="15" name="TextBox 14"/>
          <p:cNvSpPr txBox="1"/>
          <p:nvPr/>
        </p:nvSpPr>
        <p:spPr>
          <a:xfrm>
            <a:off x="6715329" y="4134670"/>
            <a:ext cx="3088069" cy="369332"/>
          </a:xfrm>
          <a:prstGeom prst="rect">
            <a:avLst/>
          </a:prstGeom>
          <a:solidFill>
            <a:schemeClr val="bg1"/>
          </a:solidFill>
        </p:spPr>
        <p:txBody>
          <a:bodyPr wrap="square" rtlCol="0">
            <a:spAutoFit/>
          </a:bodyPr>
          <a:lstStyle/>
          <a:p>
            <a:r>
              <a:rPr lang="en-US" spc="-20" dirty="0">
                <a:latin typeface="Archer Book" panose="02000000000000000000" pitchFamily="50" charset="0"/>
              </a:rPr>
              <a:t>NC-148: C.F. Harvey Parkway*</a:t>
            </a:r>
          </a:p>
        </p:txBody>
      </p:sp>
      <p:sp>
        <p:nvSpPr>
          <p:cNvPr id="16" name="TextBox 15"/>
          <p:cNvSpPr txBox="1"/>
          <p:nvPr/>
        </p:nvSpPr>
        <p:spPr>
          <a:xfrm>
            <a:off x="9652448" y="3956196"/>
            <a:ext cx="2403597" cy="369332"/>
          </a:xfrm>
          <a:prstGeom prst="rect">
            <a:avLst/>
          </a:prstGeom>
          <a:solidFill>
            <a:schemeClr val="bg1"/>
          </a:solidFill>
        </p:spPr>
        <p:txBody>
          <a:bodyPr wrap="square" rtlCol="0">
            <a:spAutoFit/>
          </a:bodyPr>
          <a:lstStyle/>
          <a:p>
            <a:r>
              <a:rPr lang="en-US" dirty="0">
                <a:latin typeface="Archer Book" panose="02000000000000000000" pitchFamily="50" charset="0"/>
              </a:rPr>
              <a:t>NC-16: Lincoln County</a:t>
            </a:r>
          </a:p>
        </p:txBody>
      </p:sp>
      <p:sp>
        <p:nvSpPr>
          <p:cNvPr id="18" name="Title 1">
            <a:extLst>
              <a:ext uri="{FF2B5EF4-FFF2-40B4-BE49-F238E27FC236}">
                <a16:creationId xmlns:a16="http://schemas.microsoft.com/office/drawing/2014/main" id="{C594B2AF-A06E-421D-8467-7C5942D99805}"/>
              </a:ext>
            </a:extLst>
          </p:cNvPr>
          <p:cNvSpPr>
            <a:spLocks noGrp="1"/>
          </p:cNvSpPr>
          <p:nvPr>
            <p:ph type="title"/>
          </p:nvPr>
        </p:nvSpPr>
        <p:spPr>
          <a:xfrm>
            <a:off x="135956" y="260426"/>
            <a:ext cx="11972752" cy="659449"/>
          </a:xfrm>
        </p:spPr>
        <p:txBody>
          <a:bodyPr>
            <a:normAutofit/>
          </a:bodyPr>
          <a:lstStyle/>
          <a:p>
            <a:pPr algn="ctr"/>
            <a:r>
              <a:rPr lang="en-US" sz="3600" dirty="0">
                <a:latin typeface="Archer Bold" pitchFamily="50" charset="0"/>
              </a:rPr>
              <a:t>Land Use Changes | Case Studies</a:t>
            </a:r>
          </a:p>
        </p:txBody>
      </p:sp>
      <p:sp>
        <p:nvSpPr>
          <p:cNvPr id="17" name="TextBox 16">
            <a:extLst>
              <a:ext uri="{FF2B5EF4-FFF2-40B4-BE49-F238E27FC236}">
                <a16:creationId xmlns:a16="http://schemas.microsoft.com/office/drawing/2014/main" id="{D1F78009-DD97-48BF-ABE4-B3FC896C33B4}"/>
              </a:ext>
            </a:extLst>
          </p:cNvPr>
          <p:cNvSpPr txBox="1"/>
          <p:nvPr/>
        </p:nvSpPr>
        <p:spPr>
          <a:xfrm>
            <a:off x="6731657" y="4394419"/>
            <a:ext cx="3088069" cy="276999"/>
          </a:xfrm>
          <a:prstGeom prst="rect">
            <a:avLst/>
          </a:prstGeom>
          <a:noFill/>
        </p:spPr>
        <p:txBody>
          <a:bodyPr wrap="square" rtlCol="0">
            <a:spAutoFit/>
          </a:bodyPr>
          <a:lstStyle/>
          <a:p>
            <a:r>
              <a:rPr lang="en-US" sz="1200" spc="-20" dirty="0">
                <a:latin typeface="Archer Book" panose="02000000000000000000" pitchFamily="50" charset="0"/>
              </a:rPr>
              <a:t>*Reoriented for better fit (not North-South)</a:t>
            </a:r>
          </a:p>
        </p:txBody>
      </p:sp>
    </p:spTree>
    <p:extLst>
      <p:ext uri="{BB962C8B-B14F-4D97-AF65-F5344CB8AC3E}">
        <p14:creationId xmlns:p14="http://schemas.microsoft.com/office/powerpoint/2010/main" val="96810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B2EA6-19C6-4C22-9610-E89D6CDE956F}"/>
              </a:ext>
            </a:extLst>
          </p:cNvPr>
          <p:cNvSpPr>
            <a:spLocks noGrp="1"/>
          </p:cNvSpPr>
          <p:nvPr>
            <p:ph type="title"/>
          </p:nvPr>
        </p:nvSpPr>
        <p:spPr/>
        <p:txBody>
          <a:bodyPr/>
          <a:lstStyle/>
          <a:p>
            <a:r>
              <a:rPr lang="en-US" dirty="0">
                <a:latin typeface="Archer Bold" pitchFamily="50" charset="0"/>
              </a:rPr>
              <a:t>Land Development Density | Statewide</a:t>
            </a:r>
          </a:p>
        </p:txBody>
      </p:sp>
      <p:sp>
        <p:nvSpPr>
          <p:cNvPr id="6" name="TextBox 5">
            <a:extLst>
              <a:ext uri="{FF2B5EF4-FFF2-40B4-BE49-F238E27FC236}">
                <a16:creationId xmlns:a16="http://schemas.microsoft.com/office/drawing/2014/main" id="{E4ECC806-5398-4FE4-AFD7-FD2186091DAF}"/>
              </a:ext>
            </a:extLst>
          </p:cNvPr>
          <p:cNvSpPr txBox="1"/>
          <p:nvPr/>
        </p:nvSpPr>
        <p:spPr>
          <a:xfrm>
            <a:off x="838200" y="1934617"/>
            <a:ext cx="9929884" cy="830997"/>
          </a:xfrm>
          <a:prstGeom prst="rect">
            <a:avLst/>
          </a:prstGeom>
          <a:solidFill>
            <a:schemeClr val="bg1"/>
          </a:solidFill>
          <a:ln w="12700">
            <a:noFill/>
          </a:ln>
        </p:spPr>
        <p:txBody>
          <a:bodyPr wrap="square" rtlCol="0">
            <a:spAutoFit/>
          </a:bodyPr>
          <a:lstStyle/>
          <a:p>
            <a:pPr algn="ctr"/>
            <a:r>
              <a:rPr lang="en-US" sz="2400" dirty="0">
                <a:latin typeface="Archer Bold" pitchFamily="50" charset="0"/>
              </a:rPr>
              <a:t>Table 1: Square Feet of Land Development within One-Mile of Roadway </a:t>
            </a:r>
          </a:p>
          <a:p>
            <a:pPr algn="ctr"/>
            <a:r>
              <a:rPr lang="en-US" sz="2400" dirty="0">
                <a:latin typeface="Archer Book" panose="02000000000000000000" pitchFamily="50" charset="0"/>
              </a:rPr>
              <a:t>Net Change in Land Development (per mile of Road)</a:t>
            </a:r>
          </a:p>
        </p:txBody>
      </p:sp>
      <p:graphicFrame>
        <p:nvGraphicFramePr>
          <p:cNvPr id="7" name="Content Placeholder 3">
            <a:extLst>
              <a:ext uri="{FF2B5EF4-FFF2-40B4-BE49-F238E27FC236}">
                <a16:creationId xmlns:a16="http://schemas.microsoft.com/office/drawing/2014/main" id="{7A2A17FA-AB23-492B-A179-A06214EDAF8E}"/>
              </a:ext>
            </a:extLst>
          </p:cNvPr>
          <p:cNvGraphicFramePr>
            <a:graphicFrameLocks/>
          </p:cNvGraphicFramePr>
          <p:nvPr>
            <p:extLst>
              <p:ext uri="{D42A27DB-BD31-4B8C-83A1-F6EECF244321}">
                <p14:modId xmlns:p14="http://schemas.microsoft.com/office/powerpoint/2010/main" val="2592888383"/>
              </p:ext>
            </p:extLst>
          </p:nvPr>
        </p:nvGraphicFramePr>
        <p:xfrm>
          <a:off x="838200" y="2866728"/>
          <a:ext cx="10420066" cy="2700709"/>
        </p:xfrm>
        <a:graphic>
          <a:graphicData uri="http://schemas.openxmlformats.org/drawingml/2006/table">
            <a:tbl>
              <a:tblPr firstRow="1" bandRow="1">
                <a:tableStyleId>{5C22544A-7EE6-4342-B048-85BDC9FD1C3A}</a:tableStyleId>
              </a:tblPr>
              <a:tblGrid>
                <a:gridCol w="3413878">
                  <a:extLst>
                    <a:ext uri="{9D8B030D-6E8A-4147-A177-3AD203B41FA5}">
                      <a16:colId xmlns:a16="http://schemas.microsoft.com/office/drawing/2014/main" val="20000"/>
                    </a:ext>
                  </a:extLst>
                </a:gridCol>
                <a:gridCol w="2146004">
                  <a:extLst>
                    <a:ext uri="{9D8B030D-6E8A-4147-A177-3AD203B41FA5}">
                      <a16:colId xmlns:a16="http://schemas.microsoft.com/office/drawing/2014/main" val="20001"/>
                    </a:ext>
                  </a:extLst>
                </a:gridCol>
                <a:gridCol w="2430092">
                  <a:extLst>
                    <a:ext uri="{9D8B030D-6E8A-4147-A177-3AD203B41FA5}">
                      <a16:colId xmlns:a16="http://schemas.microsoft.com/office/drawing/2014/main" val="20002"/>
                    </a:ext>
                  </a:extLst>
                </a:gridCol>
                <a:gridCol w="2430092">
                  <a:extLst>
                    <a:ext uri="{9D8B030D-6E8A-4147-A177-3AD203B41FA5}">
                      <a16:colId xmlns:a16="http://schemas.microsoft.com/office/drawing/2014/main" val="675398363"/>
                    </a:ext>
                  </a:extLst>
                </a:gridCol>
              </a:tblGrid>
              <a:tr h="642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bg1"/>
                          </a:solidFill>
                          <a:latin typeface="Archer Bold" pitchFamily="50" charset="0"/>
                        </a:rPr>
                        <a:t>Road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US" sz="1800" b="0" i="0" dirty="0">
                          <a:solidFill>
                            <a:schemeClr val="bg1"/>
                          </a:solidFill>
                          <a:latin typeface="Archer Bold" pitchFamily="50" charset="0"/>
                        </a:rPr>
                        <a:t>Interstates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US" sz="1800" b="0" i="0" dirty="0">
                          <a:solidFill>
                            <a:schemeClr val="bg1"/>
                          </a:solidFill>
                          <a:latin typeface="Archer Bold" pitchFamily="50" charset="0"/>
                        </a:rPr>
                        <a:t>US Highways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US" sz="1800" b="0" i="0" spc="-20" baseline="0" dirty="0">
                          <a:solidFill>
                            <a:schemeClr val="bg1"/>
                          </a:solidFill>
                          <a:latin typeface="Archer Bold" pitchFamily="50" charset="0"/>
                        </a:rPr>
                        <a:t>NC Highways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686127">
                <a:tc>
                  <a:txBody>
                    <a:bodyPr/>
                    <a:lstStyle/>
                    <a:p>
                      <a:r>
                        <a:rPr lang="en-US" sz="1800" dirty="0">
                          <a:latin typeface="Archer Book" panose="02000000000000000000" pitchFamily="50" charset="0"/>
                        </a:rPr>
                        <a:t>Road Projects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Archer Book" panose="02000000000000000000" pitchFamily="50" charset="0"/>
                        </a:rPr>
                        <a:t>2,335,000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Archer Book" panose="02000000000000000000" pitchFamily="50" charset="0"/>
                        </a:rPr>
                        <a:t>4,649,000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Archer Book" panose="02000000000000000000" pitchFamily="50" charset="0"/>
                        </a:rPr>
                        <a:t>7,888,000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61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cher Book" panose="02000000000000000000" pitchFamily="50" charset="0"/>
                        </a:rPr>
                        <a:t>No Road Improvements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800" dirty="0">
                          <a:latin typeface="Archer Book" panose="02000000000000000000" pitchFamily="50" charset="0"/>
                        </a:rPr>
                        <a:t>788,000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800" dirty="0">
                          <a:latin typeface="Archer Book" panose="02000000000000000000" pitchFamily="50" charset="0"/>
                        </a:rPr>
                        <a:t>496,000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800" dirty="0">
                          <a:latin typeface="Archer Book" panose="02000000000000000000" pitchFamily="50" charset="0"/>
                        </a:rPr>
                        <a:t>441,000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2669493"/>
                  </a:ext>
                </a:extLst>
              </a:tr>
              <a:tr h="6861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cher Book" panose="02000000000000000000" pitchFamily="50" charset="0"/>
                        </a:rPr>
                        <a:t>Development Growth Intensity (Projects vs. No Improvements)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800" dirty="0">
                          <a:latin typeface="Archer Semibold" pitchFamily="50" charset="0"/>
                        </a:rPr>
                        <a:t>2.97x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800" dirty="0">
                          <a:latin typeface="Archer Semibold" pitchFamily="50" charset="0"/>
                        </a:rPr>
                        <a:t>9.37x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800" dirty="0">
                          <a:latin typeface="Archer Semibold" pitchFamily="50" charset="0"/>
                        </a:rPr>
                        <a:t>17.89x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3737507"/>
                  </a:ext>
                </a:extLst>
              </a:tr>
            </a:tbl>
          </a:graphicData>
        </a:graphic>
      </p:graphicFrame>
      <p:grpSp>
        <p:nvGrpSpPr>
          <p:cNvPr id="8" name="Group 7">
            <a:extLst>
              <a:ext uri="{FF2B5EF4-FFF2-40B4-BE49-F238E27FC236}">
                <a16:creationId xmlns:a16="http://schemas.microsoft.com/office/drawing/2014/main" id="{CE22303C-EBB4-4E6B-A1A7-0D8BE7EF7F50}"/>
              </a:ext>
            </a:extLst>
          </p:cNvPr>
          <p:cNvGrpSpPr/>
          <p:nvPr/>
        </p:nvGrpSpPr>
        <p:grpSpPr>
          <a:xfrm>
            <a:off x="0" y="6203939"/>
            <a:ext cx="12202650" cy="686712"/>
            <a:chOff x="0" y="6203939"/>
            <a:chExt cx="12202650" cy="686712"/>
          </a:xfrm>
        </p:grpSpPr>
        <p:sp>
          <p:nvSpPr>
            <p:cNvPr id="9" name="Rectangle 8">
              <a:extLst>
                <a:ext uri="{FF2B5EF4-FFF2-40B4-BE49-F238E27FC236}">
                  <a16:creationId xmlns:a16="http://schemas.microsoft.com/office/drawing/2014/main" id="{5E7C1088-0B7D-4911-AB5D-3143D32141C2}"/>
                </a:ext>
              </a:extLst>
            </p:cNvPr>
            <p:cNvSpPr/>
            <p:nvPr/>
          </p:nvSpPr>
          <p:spPr>
            <a:xfrm>
              <a:off x="0" y="6203939"/>
              <a:ext cx="12202650" cy="686712"/>
            </a:xfrm>
            <a:prstGeom prst="rect">
              <a:avLst/>
            </a:prstGeom>
            <a:solidFill>
              <a:srgbClr val="053E5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10" name="Picture 9" descr="A close up of a sign&#10;&#10;Description automatically generated">
              <a:extLst>
                <a:ext uri="{FF2B5EF4-FFF2-40B4-BE49-F238E27FC236}">
                  <a16:creationId xmlns:a16="http://schemas.microsoft.com/office/drawing/2014/main" id="{50735A00-0014-464A-B721-8ABC4A76FC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164" y="6237618"/>
              <a:ext cx="1580457" cy="619835"/>
            </a:xfrm>
            <a:prstGeom prst="rect">
              <a:avLst/>
            </a:prstGeom>
          </p:spPr>
        </p:pic>
        <p:pic>
          <p:nvPicPr>
            <p:cNvPr id="11" name="Picture 10">
              <a:extLst>
                <a:ext uri="{FF2B5EF4-FFF2-40B4-BE49-F238E27FC236}">
                  <a16:creationId xmlns:a16="http://schemas.microsoft.com/office/drawing/2014/main" id="{D7201A76-95C7-41E0-B039-CC82D29265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52843" y="6299367"/>
              <a:ext cx="2715039" cy="533529"/>
            </a:xfrm>
            <a:prstGeom prst="rect">
              <a:avLst/>
            </a:prstGeom>
          </p:spPr>
        </p:pic>
      </p:grpSp>
    </p:spTree>
    <p:extLst>
      <p:ext uri="{BB962C8B-B14F-4D97-AF65-F5344CB8AC3E}">
        <p14:creationId xmlns:p14="http://schemas.microsoft.com/office/powerpoint/2010/main" val="32843061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4997</TotalTime>
  <Words>1515</Words>
  <Application>Microsoft Office PowerPoint</Application>
  <PresentationFormat>Widescreen</PresentationFormat>
  <Paragraphs>288</Paragraphs>
  <Slides>14</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Tahoma bold</vt:lpstr>
      <vt:lpstr>Arial</vt:lpstr>
      <vt:lpstr>Archer Book</vt:lpstr>
      <vt:lpstr>Symbol</vt:lpstr>
      <vt:lpstr>Lucida Grande</vt:lpstr>
      <vt:lpstr>Calibri</vt:lpstr>
      <vt:lpstr>Wingdings</vt:lpstr>
      <vt:lpstr>Archer Semibold</vt:lpstr>
      <vt:lpstr>Calibri Light</vt:lpstr>
      <vt:lpstr>Archer Bold</vt:lpstr>
      <vt:lpstr>Office Theme</vt:lpstr>
      <vt:lpstr>Are Investments in Roadways Worthwhile? </vt:lpstr>
      <vt:lpstr>Outline</vt:lpstr>
      <vt:lpstr>Highway Investment Impacts | https://go.ncsu.edu/sdite_video</vt:lpstr>
      <vt:lpstr>Highway Project Benefits and Costs</vt:lpstr>
      <vt:lpstr>Frameworks for Analyzing Investments</vt:lpstr>
      <vt:lpstr>Highway Investments – Economic Analysis</vt:lpstr>
      <vt:lpstr>North Carolina Road Projects Analysis</vt:lpstr>
      <vt:lpstr>Land Use Changes | Case Studies</vt:lpstr>
      <vt:lpstr>Land Development Density | Statewide</vt:lpstr>
      <vt:lpstr>Employment Changes</vt:lpstr>
      <vt:lpstr>Economic Importance of Infrastructure Investment </vt:lpstr>
      <vt:lpstr>Summary of  Study Findings</vt:lpstr>
      <vt:lpstr>Are Investments in Road Projects Worthwhile?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Bert</dc:creator>
  <cp:lastModifiedBy>Steve Bert</cp:lastModifiedBy>
  <cp:revision>124</cp:revision>
  <dcterms:created xsi:type="dcterms:W3CDTF">2020-08-20T02:29:28Z</dcterms:created>
  <dcterms:modified xsi:type="dcterms:W3CDTF">2021-04-12T13:28:19Z</dcterms:modified>
</cp:coreProperties>
</file>